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62" r:id="rId5"/>
    <p:sldId id="259" r:id="rId6"/>
    <p:sldId id="261" r:id="rId7"/>
    <p:sldId id="260" r:id="rId8"/>
    <p:sldId id="339" r:id="rId9"/>
    <p:sldId id="340" r:id="rId10"/>
    <p:sldId id="270" r:id="rId11"/>
    <p:sldId id="263" r:id="rId12"/>
    <p:sldId id="264" r:id="rId13"/>
    <p:sldId id="265" r:id="rId14"/>
    <p:sldId id="268" r:id="rId15"/>
    <p:sldId id="269" r:id="rId16"/>
    <p:sldId id="267" r:id="rId17"/>
    <p:sldId id="266" r:id="rId18"/>
    <p:sldId id="271" r:id="rId19"/>
    <p:sldId id="272" r:id="rId20"/>
    <p:sldId id="275" r:id="rId21"/>
    <p:sldId id="273" r:id="rId22"/>
    <p:sldId id="274" r:id="rId23"/>
    <p:sldId id="276" r:id="rId24"/>
    <p:sldId id="286" r:id="rId25"/>
    <p:sldId id="287" r:id="rId26"/>
    <p:sldId id="277" r:id="rId27"/>
    <p:sldId id="278" r:id="rId28"/>
    <p:sldId id="288" r:id="rId29"/>
    <p:sldId id="289" r:id="rId30"/>
    <p:sldId id="279" r:id="rId31"/>
    <p:sldId id="290" r:id="rId32"/>
    <p:sldId id="291" r:id="rId33"/>
    <p:sldId id="292" r:id="rId34"/>
    <p:sldId id="293" r:id="rId35"/>
    <p:sldId id="294" r:id="rId36"/>
    <p:sldId id="301" r:id="rId37"/>
    <p:sldId id="297" r:id="rId38"/>
    <p:sldId id="298" r:id="rId39"/>
    <p:sldId id="299" r:id="rId40"/>
    <p:sldId id="300" r:id="rId41"/>
    <p:sldId id="296" r:id="rId42"/>
    <p:sldId id="302" r:id="rId43"/>
    <p:sldId id="308" r:id="rId44"/>
    <p:sldId id="304" r:id="rId45"/>
    <p:sldId id="319" r:id="rId46"/>
    <p:sldId id="306" r:id="rId47"/>
    <p:sldId id="282" r:id="rId48"/>
    <p:sldId id="309" r:id="rId49"/>
    <p:sldId id="303" r:id="rId50"/>
    <p:sldId id="320" r:id="rId51"/>
    <p:sldId id="307" r:id="rId52"/>
    <p:sldId id="281" r:id="rId53"/>
    <p:sldId id="310" r:id="rId54"/>
    <p:sldId id="313" r:id="rId55"/>
    <p:sldId id="321" r:id="rId56"/>
    <p:sldId id="314" r:id="rId57"/>
    <p:sldId id="283" r:id="rId58"/>
    <p:sldId id="311" r:id="rId59"/>
    <p:sldId id="315" r:id="rId60"/>
    <p:sldId id="322" r:id="rId61"/>
    <p:sldId id="316" r:id="rId62"/>
    <p:sldId id="284" r:id="rId63"/>
    <p:sldId id="312" r:id="rId64"/>
    <p:sldId id="317" r:id="rId65"/>
    <p:sldId id="323" r:id="rId66"/>
    <p:sldId id="318" r:id="rId67"/>
    <p:sldId id="285"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8" y="2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B95FEF-A955-4A99-A358-7F4ED8055E76}" type="datetimeFigureOut">
              <a:rPr lang="en-US" smtClean="0"/>
              <a:t>3/21/2025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75B7B-5810-45F2-8381-833CA8DF09EE}" type="slidenum">
              <a:rPr lang="en-US" smtClean="0"/>
              <a:t>‹#›</a:t>
            </a:fld>
            <a:endParaRPr lang="en-US"/>
          </a:p>
        </p:txBody>
      </p:sp>
    </p:spTree>
    <p:extLst>
      <p:ext uri="{BB962C8B-B14F-4D97-AF65-F5344CB8AC3E}">
        <p14:creationId xmlns:p14="http://schemas.microsoft.com/office/powerpoint/2010/main" val="2144518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t>
            </a:r>
            <a:r>
              <a:rPr lang="en-US" dirty="0" err="1"/>
              <a:t>colorbar</a:t>
            </a:r>
            <a:r>
              <a:rPr lang="en-US" dirty="0"/>
              <a:t> axis ‘</a:t>
            </a:r>
            <a:r>
              <a:rPr lang="en-US" dirty="0" err="1"/>
              <a:t>irr</a:t>
            </a:r>
            <a:r>
              <a:rPr lang="en-US" dirty="0"/>
              <a:t> </a:t>
            </a:r>
            <a:r>
              <a:rPr lang="en-US" dirty="0" err="1"/>
              <a:t>requiremewnts</a:t>
            </a:r>
            <a:r>
              <a:rPr lang="en-US" dirty="0"/>
              <a:t>’</a:t>
            </a:r>
          </a:p>
        </p:txBody>
      </p:sp>
      <p:sp>
        <p:nvSpPr>
          <p:cNvPr id="4" name="Slide Number Placeholder 3"/>
          <p:cNvSpPr>
            <a:spLocks noGrp="1"/>
          </p:cNvSpPr>
          <p:nvPr>
            <p:ph type="sldNum" sz="quarter" idx="5"/>
          </p:nvPr>
        </p:nvSpPr>
        <p:spPr/>
        <p:txBody>
          <a:bodyPr/>
          <a:lstStyle/>
          <a:p>
            <a:fld id="{8AE75B7B-5810-45F2-8381-833CA8DF09EE}" type="slidenum">
              <a:rPr lang="en-US" smtClean="0"/>
              <a:t>14</a:t>
            </a:fld>
            <a:endParaRPr lang="en-US"/>
          </a:p>
        </p:txBody>
      </p:sp>
    </p:spTree>
    <p:extLst>
      <p:ext uri="{BB962C8B-B14F-4D97-AF65-F5344CB8AC3E}">
        <p14:creationId xmlns:p14="http://schemas.microsoft.com/office/powerpoint/2010/main" val="2433548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1B8EC-3807-8E03-6DD0-F82EF98EA4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4C210B-F333-87C7-AB7D-FF1A99693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0932EA-46D9-330E-07F6-724D8B667DC9}"/>
              </a:ext>
            </a:extLst>
          </p:cNvPr>
          <p:cNvSpPr>
            <a:spLocks noGrp="1"/>
          </p:cNvSpPr>
          <p:nvPr>
            <p:ph type="dt" sz="half" idx="10"/>
          </p:nvPr>
        </p:nvSpPr>
        <p:spPr/>
        <p:txBody>
          <a:bodyPr/>
          <a:lstStyle/>
          <a:p>
            <a:fld id="{C69C78EF-BDDD-41D8-93A2-792E80E52577}" type="datetime1">
              <a:rPr lang="en-US" smtClean="0"/>
              <a:t>3/21/2025</a:t>
            </a:fld>
            <a:endParaRPr lang="en-US"/>
          </a:p>
        </p:txBody>
      </p:sp>
      <p:sp>
        <p:nvSpPr>
          <p:cNvPr id="5" name="Footer Placeholder 4">
            <a:extLst>
              <a:ext uri="{FF2B5EF4-FFF2-40B4-BE49-F238E27FC236}">
                <a16:creationId xmlns:a16="http://schemas.microsoft.com/office/drawing/2014/main" id="{4F74B6FC-72B6-A5E7-6975-F8FCEF5C2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6EE29-3AFE-C60D-E4CF-8534FE28E5DD}"/>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187232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3A845-5854-40AF-C471-9EF400DC97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99ED4F-7313-DD8D-C691-0EFC87B9C9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72B96-B5B0-74D3-DDD0-F0254D71E2D7}"/>
              </a:ext>
            </a:extLst>
          </p:cNvPr>
          <p:cNvSpPr>
            <a:spLocks noGrp="1"/>
          </p:cNvSpPr>
          <p:nvPr>
            <p:ph type="dt" sz="half" idx="10"/>
          </p:nvPr>
        </p:nvSpPr>
        <p:spPr/>
        <p:txBody>
          <a:bodyPr/>
          <a:lstStyle/>
          <a:p>
            <a:fld id="{A1619B4B-23E5-4BD7-90B4-C5B7664B4C95}" type="datetime1">
              <a:rPr lang="en-US" smtClean="0"/>
              <a:t>3/21/2025</a:t>
            </a:fld>
            <a:endParaRPr lang="en-US"/>
          </a:p>
        </p:txBody>
      </p:sp>
      <p:sp>
        <p:nvSpPr>
          <p:cNvPr id="5" name="Footer Placeholder 4">
            <a:extLst>
              <a:ext uri="{FF2B5EF4-FFF2-40B4-BE49-F238E27FC236}">
                <a16:creationId xmlns:a16="http://schemas.microsoft.com/office/drawing/2014/main" id="{3FB5234F-1C64-9757-1CC7-525E472C5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F68A9-C711-5927-E0BC-266BC85FF8DB}"/>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1686737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E1C95-D244-9C9C-7AC7-3ECA143A4D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BC3CBB-B905-2FA8-E432-16AF9B760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5F881-8FED-C0A3-5CA6-79048EA4029E}"/>
              </a:ext>
            </a:extLst>
          </p:cNvPr>
          <p:cNvSpPr>
            <a:spLocks noGrp="1"/>
          </p:cNvSpPr>
          <p:nvPr>
            <p:ph type="dt" sz="half" idx="10"/>
          </p:nvPr>
        </p:nvSpPr>
        <p:spPr/>
        <p:txBody>
          <a:bodyPr/>
          <a:lstStyle/>
          <a:p>
            <a:fld id="{E2D572B6-0886-48CA-B19F-F719C0371A2A}" type="datetime1">
              <a:rPr lang="en-US" smtClean="0"/>
              <a:t>3/21/2025</a:t>
            </a:fld>
            <a:endParaRPr lang="en-US"/>
          </a:p>
        </p:txBody>
      </p:sp>
      <p:sp>
        <p:nvSpPr>
          <p:cNvPr id="5" name="Footer Placeholder 4">
            <a:extLst>
              <a:ext uri="{FF2B5EF4-FFF2-40B4-BE49-F238E27FC236}">
                <a16:creationId xmlns:a16="http://schemas.microsoft.com/office/drawing/2014/main" id="{64B892EA-58CA-B39D-0B89-C7BC1EAC8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45A41-8BB2-6826-6907-D943BACC4B04}"/>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82186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318A-5900-56A7-8E3E-B285BEF17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F755A-A9B9-8A22-70CA-461F0DF8F3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BE208-AE96-6BDA-C502-40996684B6AE}"/>
              </a:ext>
            </a:extLst>
          </p:cNvPr>
          <p:cNvSpPr>
            <a:spLocks noGrp="1"/>
          </p:cNvSpPr>
          <p:nvPr>
            <p:ph type="dt" sz="half" idx="10"/>
          </p:nvPr>
        </p:nvSpPr>
        <p:spPr/>
        <p:txBody>
          <a:bodyPr/>
          <a:lstStyle/>
          <a:p>
            <a:fld id="{E94E11BE-60EB-483F-A3D2-363BA3F681A9}" type="datetime1">
              <a:rPr lang="en-US" smtClean="0"/>
              <a:t>3/21/2025</a:t>
            </a:fld>
            <a:endParaRPr lang="en-US"/>
          </a:p>
        </p:txBody>
      </p:sp>
      <p:sp>
        <p:nvSpPr>
          <p:cNvPr id="5" name="Footer Placeholder 4">
            <a:extLst>
              <a:ext uri="{FF2B5EF4-FFF2-40B4-BE49-F238E27FC236}">
                <a16:creationId xmlns:a16="http://schemas.microsoft.com/office/drawing/2014/main" id="{C30D96DC-6F74-2F74-E5E3-0215B09E0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350F3-CFDE-8BF2-3970-90898CDB1F1D}"/>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3161119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C568-762C-0E06-CC85-567F5AAE21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C5606-3553-427A-60A7-CDA1806F76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BB3DD7-7376-717F-3D8A-AE458E33555F}"/>
              </a:ext>
            </a:extLst>
          </p:cNvPr>
          <p:cNvSpPr>
            <a:spLocks noGrp="1"/>
          </p:cNvSpPr>
          <p:nvPr>
            <p:ph type="dt" sz="half" idx="10"/>
          </p:nvPr>
        </p:nvSpPr>
        <p:spPr/>
        <p:txBody>
          <a:bodyPr/>
          <a:lstStyle/>
          <a:p>
            <a:fld id="{558DAC80-620D-4747-A324-BA4BD51555ED}" type="datetime1">
              <a:rPr lang="en-US" smtClean="0"/>
              <a:t>3/21/2025</a:t>
            </a:fld>
            <a:endParaRPr lang="en-US"/>
          </a:p>
        </p:txBody>
      </p:sp>
      <p:sp>
        <p:nvSpPr>
          <p:cNvPr id="5" name="Footer Placeholder 4">
            <a:extLst>
              <a:ext uri="{FF2B5EF4-FFF2-40B4-BE49-F238E27FC236}">
                <a16:creationId xmlns:a16="http://schemas.microsoft.com/office/drawing/2014/main" id="{AE87471B-7A6E-16C0-327B-D913892B3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A4645-FE40-BFB4-2F17-43F82D206FAE}"/>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4076393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18F9-B7CA-7A20-B028-9B7C302696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D928F-535D-45ED-B0E0-09C692B30D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D45052-E1DF-633C-F1D3-B74E91E94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D1A23D-D82C-4FF1-7A5F-400676356CA1}"/>
              </a:ext>
            </a:extLst>
          </p:cNvPr>
          <p:cNvSpPr>
            <a:spLocks noGrp="1"/>
          </p:cNvSpPr>
          <p:nvPr>
            <p:ph type="dt" sz="half" idx="10"/>
          </p:nvPr>
        </p:nvSpPr>
        <p:spPr/>
        <p:txBody>
          <a:bodyPr/>
          <a:lstStyle/>
          <a:p>
            <a:fld id="{357EF16D-84A7-4070-AAFA-1E4E7DE0D216}" type="datetime1">
              <a:rPr lang="en-US" smtClean="0"/>
              <a:t>3/21/2025</a:t>
            </a:fld>
            <a:endParaRPr lang="en-US"/>
          </a:p>
        </p:txBody>
      </p:sp>
      <p:sp>
        <p:nvSpPr>
          <p:cNvPr id="6" name="Footer Placeholder 5">
            <a:extLst>
              <a:ext uri="{FF2B5EF4-FFF2-40B4-BE49-F238E27FC236}">
                <a16:creationId xmlns:a16="http://schemas.microsoft.com/office/drawing/2014/main" id="{66504B7A-E6AE-A157-D4B1-C5DE5FCEF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A8028-F130-A673-23FC-77828B220C41}"/>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247419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9F0A-0B25-ECA7-318A-A75B8D01BC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05AF0-9132-EF10-70FC-10E360B69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FAD67-7BB8-EF12-CC5C-0CBEB1E0C2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A04E36-AF75-B9AE-5704-80605384A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A7ABAE-083E-51FD-35A4-3753D1AFD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091CE1-E5E0-CC6C-5BB1-B91E4D442B1C}"/>
              </a:ext>
            </a:extLst>
          </p:cNvPr>
          <p:cNvSpPr>
            <a:spLocks noGrp="1"/>
          </p:cNvSpPr>
          <p:nvPr>
            <p:ph type="dt" sz="half" idx="10"/>
          </p:nvPr>
        </p:nvSpPr>
        <p:spPr/>
        <p:txBody>
          <a:bodyPr/>
          <a:lstStyle/>
          <a:p>
            <a:fld id="{365C8EA2-B817-479A-96DC-E94E44795EE4}" type="datetime1">
              <a:rPr lang="en-US" smtClean="0"/>
              <a:t>3/21/2025</a:t>
            </a:fld>
            <a:endParaRPr lang="en-US"/>
          </a:p>
        </p:txBody>
      </p:sp>
      <p:sp>
        <p:nvSpPr>
          <p:cNvPr id="8" name="Footer Placeholder 7">
            <a:extLst>
              <a:ext uri="{FF2B5EF4-FFF2-40B4-BE49-F238E27FC236}">
                <a16:creationId xmlns:a16="http://schemas.microsoft.com/office/drawing/2014/main" id="{567B4A51-99C2-79F2-8894-8D01E89C71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913BF9-F2F4-717B-2D06-332CD0EB608A}"/>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4447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7495-34D2-86BD-E656-F37E51151A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8CC92F-4189-EB28-08EA-61A1FA1413EF}"/>
              </a:ext>
            </a:extLst>
          </p:cNvPr>
          <p:cNvSpPr>
            <a:spLocks noGrp="1"/>
          </p:cNvSpPr>
          <p:nvPr>
            <p:ph type="dt" sz="half" idx="10"/>
          </p:nvPr>
        </p:nvSpPr>
        <p:spPr/>
        <p:txBody>
          <a:bodyPr/>
          <a:lstStyle/>
          <a:p>
            <a:fld id="{19C00CF5-CE07-4049-A288-93C2D8974527}" type="datetime1">
              <a:rPr lang="en-US" smtClean="0"/>
              <a:t>3/21/2025</a:t>
            </a:fld>
            <a:endParaRPr lang="en-US"/>
          </a:p>
        </p:txBody>
      </p:sp>
      <p:sp>
        <p:nvSpPr>
          <p:cNvPr id="4" name="Footer Placeholder 3">
            <a:extLst>
              <a:ext uri="{FF2B5EF4-FFF2-40B4-BE49-F238E27FC236}">
                <a16:creationId xmlns:a16="http://schemas.microsoft.com/office/drawing/2014/main" id="{4D3230AB-8C14-BAEA-E398-F31FE58893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511595-0C98-C3E5-6D55-7BAA043B64F0}"/>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382318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229B37-664B-4C15-ED39-BC98BB029580}"/>
              </a:ext>
            </a:extLst>
          </p:cNvPr>
          <p:cNvSpPr>
            <a:spLocks noGrp="1"/>
          </p:cNvSpPr>
          <p:nvPr>
            <p:ph type="dt" sz="half" idx="10"/>
          </p:nvPr>
        </p:nvSpPr>
        <p:spPr/>
        <p:txBody>
          <a:bodyPr/>
          <a:lstStyle/>
          <a:p>
            <a:fld id="{2C7CD3B6-DE7B-4888-BE19-7F8FB7F0BE86}" type="datetime1">
              <a:rPr lang="en-US" smtClean="0"/>
              <a:t>3/21/2025</a:t>
            </a:fld>
            <a:endParaRPr lang="en-US"/>
          </a:p>
        </p:txBody>
      </p:sp>
      <p:sp>
        <p:nvSpPr>
          <p:cNvPr id="3" name="Footer Placeholder 2">
            <a:extLst>
              <a:ext uri="{FF2B5EF4-FFF2-40B4-BE49-F238E27FC236}">
                <a16:creationId xmlns:a16="http://schemas.microsoft.com/office/drawing/2014/main" id="{0218800D-F1EC-A28E-4D48-C1048CCA36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E27D13-2C7C-4382-43BC-D0CAF7CA45D7}"/>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424756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CA571-0798-1E01-8603-A886B64329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736341-33C9-C021-FFD8-A793497A40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676DF3-8097-45B0-F5FB-98D4CD4F5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9EA56-22DA-AD46-159D-BDDC3C1A2D1F}"/>
              </a:ext>
            </a:extLst>
          </p:cNvPr>
          <p:cNvSpPr>
            <a:spLocks noGrp="1"/>
          </p:cNvSpPr>
          <p:nvPr>
            <p:ph type="dt" sz="half" idx="10"/>
          </p:nvPr>
        </p:nvSpPr>
        <p:spPr/>
        <p:txBody>
          <a:bodyPr/>
          <a:lstStyle/>
          <a:p>
            <a:fld id="{C950AD86-691F-41F5-877A-C51D512A6AB4}" type="datetime1">
              <a:rPr lang="en-US" smtClean="0"/>
              <a:t>3/21/2025</a:t>
            </a:fld>
            <a:endParaRPr lang="en-US"/>
          </a:p>
        </p:txBody>
      </p:sp>
      <p:sp>
        <p:nvSpPr>
          <p:cNvPr id="6" name="Footer Placeholder 5">
            <a:extLst>
              <a:ext uri="{FF2B5EF4-FFF2-40B4-BE49-F238E27FC236}">
                <a16:creationId xmlns:a16="http://schemas.microsoft.com/office/drawing/2014/main" id="{57D2D2FF-DDA6-0D99-596E-0915E5CEF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0DF46-8D83-BA23-C20B-373625D5020B}"/>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62367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628E-CA98-802B-33CA-78418C588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665E33-974F-99E9-D8F5-BA3DB7078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C656EB-E608-867E-540F-51EF56D66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504E7-1298-BB97-7FF4-C1355FE3AF2B}"/>
              </a:ext>
            </a:extLst>
          </p:cNvPr>
          <p:cNvSpPr>
            <a:spLocks noGrp="1"/>
          </p:cNvSpPr>
          <p:nvPr>
            <p:ph type="dt" sz="half" idx="10"/>
          </p:nvPr>
        </p:nvSpPr>
        <p:spPr/>
        <p:txBody>
          <a:bodyPr/>
          <a:lstStyle/>
          <a:p>
            <a:fld id="{A43CB27F-651F-4626-9F7F-C8A8F89BA765}" type="datetime1">
              <a:rPr lang="en-US" smtClean="0"/>
              <a:t>3/21/2025</a:t>
            </a:fld>
            <a:endParaRPr lang="en-US"/>
          </a:p>
        </p:txBody>
      </p:sp>
      <p:sp>
        <p:nvSpPr>
          <p:cNvPr id="6" name="Footer Placeholder 5">
            <a:extLst>
              <a:ext uri="{FF2B5EF4-FFF2-40B4-BE49-F238E27FC236}">
                <a16:creationId xmlns:a16="http://schemas.microsoft.com/office/drawing/2014/main" id="{BA36E0B9-C9F1-A602-6457-991F1FA08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07D88-03A4-08F3-C779-74EA537FE280}"/>
              </a:ext>
            </a:extLst>
          </p:cNvPr>
          <p:cNvSpPr>
            <a:spLocks noGrp="1"/>
          </p:cNvSpPr>
          <p:nvPr>
            <p:ph type="sldNum" sz="quarter" idx="12"/>
          </p:nvPr>
        </p:nvSpPr>
        <p:spPr/>
        <p:txBody>
          <a:bodyPr/>
          <a:lstStyle/>
          <a:p>
            <a:fld id="{27CDDC79-9182-4F73-A31D-1D235784DB13}" type="slidenum">
              <a:rPr lang="en-US" smtClean="0"/>
              <a:t>‹#›</a:t>
            </a:fld>
            <a:endParaRPr lang="en-US"/>
          </a:p>
        </p:txBody>
      </p:sp>
    </p:spTree>
    <p:extLst>
      <p:ext uri="{BB962C8B-B14F-4D97-AF65-F5344CB8AC3E}">
        <p14:creationId xmlns:p14="http://schemas.microsoft.com/office/powerpoint/2010/main" val="1651900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7A73C-3AA9-315E-F4AC-72EBF87728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10E6DB-4E29-6444-F76A-4776599DE8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CCFF7-1A34-0FB6-0555-F09B6DBBE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B77AD0-4B5E-401C-950B-456814AA9709}" type="datetime1">
              <a:rPr lang="en-US" smtClean="0"/>
              <a:t>3/21/2025</a:t>
            </a:fld>
            <a:endParaRPr lang="en-US"/>
          </a:p>
        </p:txBody>
      </p:sp>
      <p:sp>
        <p:nvSpPr>
          <p:cNvPr id="5" name="Footer Placeholder 4">
            <a:extLst>
              <a:ext uri="{FF2B5EF4-FFF2-40B4-BE49-F238E27FC236}">
                <a16:creationId xmlns:a16="http://schemas.microsoft.com/office/drawing/2014/main" id="{12C7DD3A-CEFC-924F-42A9-C4F619419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15429F-4AE7-D1AD-3B5E-BF7E2A929B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DDC79-9182-4F73-A31D-1D235784DB13}" type="slidenum">
              <a:rPr lang="en-US" smtClean="0"/>
              <a:t>‹#›</a:t>
            </a:fld>
            <a:endParaRPr lang="en-US"/>
          </a:p>
        </p:txBody>
      </p:sp>
    </p:spTree>
    <p:extLst>
      <p:ext uri="{BB962C8B-B14F-4D97-AF65-F5344CB8AC3E}">
        <p14:creationId xmlns:p14="http://schemas.microsoft.com/office/powerpoint/2010/main" val="324541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nvivienda.gov.co/sites/default/files/documentos/titulo_d.pdf" TargetMode="Externa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10.png"/><Relationship Id="rId4" Type="http://schemas.openxmlformats.org/officeDocument/2006/relationships/hyperlink" Target="https://comunidad.udistrital.edu.co/javalerof/files/2015/09/titulo_d_version_prueba.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minvivienda.gov.co/sites/default/files/documentos/titulo_d.pdf" TargetMode="External"/><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comunidad.udistrital.edu.co/javalerof/files/2015/09/titulo_d_version_prueba.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79A8-8309-F46E-72A7-65ADBF5F65C1}"/>
              </a:ext>
            </a:extLst>
          </p:cNvPr>
          <p:cNvSpPr>
            <a:spLocks noGrp="1"/>
          </p:cNvSpPr>
          <p:nvPr>
            <p:ph type="ctrTitle"/>
          </p:nvPr>
        </p:nvSpPr>
        <p:spPr/>
        <p:txBody>
          <a:bodyPr/>
          <a:lstStyle/>
          <a:p>
            <a:r>
              <a:rPr lang="en-US" dirty="0" err="1"/>
              <a:t>Orinoquia</a:t>
            </a:r>
            <a:r>
              <a:rPr lang="en-US" dirty="0"/>
              <a:t> River basin vulnerability assessment</a:t>
            </a:r>
          </a:p>
        </p:txBody>
      </p:sp>
      <p:sp>
        <p:nvSpPr>
          <p:cNvPr id="3" name="Subtitle 2">
            <a:extLst>
              <a:ext uri="{FF2B5EF4-FFF2-40B4-BE49-F238E27FC236}">
                <a16:creationId xmlns:a16="http://schemas.microsoft.com/office/drawing/2014/main" id="{0D328903-7134-C901-D1C8-18780222CB72}"/>
              </a:ext>
            </a:extLst>
          </p:cNvPr>
          <p:cNvSpPr>
            <a:spLocks noGrp="1"/>
          </p:cNvSpPr>
          <p:nvPr>
            <p:ph type="subTitle" idx="1"/>
          </p:nvPr>
        </p:nvSpPr>
        <p:spPr/>
        <p:txBody>
          <a:bodyPr>
            <a:normAutofit lnSpcReduction="10000"/>
          </a:bodyPr>
          <a:lstStyle/>
          <a:p>
            <a:r>
              <a:rPr lang="en-US" dirty="0"/>
              <a:t>Preliminary results</a:t>
            </a:r>
          </a:p>
          <a:p>
            <a:endParaRPr lang="en-US" dirty="0"/>
          </a:p>
          <a:p>
            <a:r>
              <a:rPr lang="en-US" dirty="0" err="1"/>
              <a:t>Hydrosystem</a:t>
            </a:r>
            <a:r>
              <a:rPr lang="en-US" dirty="0"/>
              <a:t> Research Group, UMass </a:t>
            </a:r>
          </a:p>
          <a:p>
            <a:r>
              <a:rPr lang="en-US" dirty="0"/>
              <a:t>02-24-2025</a:t>
            </a:r>
          </a:p>
        </p:txBody>
      </p:sp>
      <p:sp>
        <p:nvSpPr>
          <p:cNvPr id="4" name="Slide Number Placeholder 3">
            <a:extLst>
              <a:ext uri="{FF2B5EF4-FFF2-40B4-BE49-F238E27FC236}">
                <a16:creationId xmlns:a16="http://schemas.microsoft.com/office/drawing/2014/main" id="{94591BF9-FB23-B96D-82B6-E3E5AA2DD95D}"/>
              </a:ext>
            </a:extLst>
          </p:cNvPr>
          <p:cNvSpPr>
            <a:spLocks noGrp="1"/>
          </p:cNvSpPr>
          <p:nvPr>
            <p:ph type="sldNum" sz="quarter" idx="12"/>
          </p:nvPr>
        </p:nvSpPr>
        <p:spPr/>
        <p:txBody>
          <a:bodyPr/>
          <a:lstStyle/>
          <a:p>
            <a:fld id="{27CDDC79-9182-4F73-A31D-1D235784DB13}" type="slidenum">
              <a:rPr lang="en-US" smtClean="0"/>
              <a:t>1</a:t>
            </a:fld>
            <a:endParaRPr lang="en-US"/>
          </a:p>
        </p:txBody>
      </p:sp>
    </p:spTree>
    <p:extLst>
      <p:ext uri="{BB962C8B-B14F-4D97-AF65-F5344CB8AC3E}">
        <p14:creationId xmlns:p14="http://schemas.microsoft.com/office/powerpoint/2010/main" val="2602910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48F0-7981-8EC1-308A-8C7E0E15B87E}"/>
              </a:ext>
            </a:extLst>
          </p:cNvPr>
          <p:cNvSpPr>
            <a:spLocks noGrp="1"/>
          </p:cNvSpPr>
          <p:nvPr>
            <p:ph type="title"/>
          </p:nvPr>
        </p:nvSpPr>
        <p:spPr>
          <a:xfrm>
            <a:off x="946150" y="2041525"/>
            <a:ext cx="10515600" cy="1325563"/>
          </a:xfrm>
        </p:spPr>
        <p:txBody>
          <a:bodyPr/>
          <a:lstStyle/>
          <a:p>
            <a:r>
              <a:rPr lang="en-US" dirty="0"/>
              <a:t>Water demand scenarios and assumptions</a:t>
            </a:r>
          </a:p>
        </p:txBody>
      </p:sp>
      <p:sp>
        <p:nvSpPr>
          <p:cNvPr id="4" name="Slide Number Placeholder 3">
            <a:extLst>
              <a:ext uri="{FF2B5EF4-FFF2-40B4-BE49-F238E27FC236}">
                <a16:creationId xmlns:a16="http://schemas.microsoft.com/office/drawing/2014/main" id="{C9B8EB7C-5144-1E15-3EE5-BA9FA0D9F2DF}"/>
              </a:ext>
            </a:extLst>
          </p:cNvPr>
          <p:cNvSpPr>
            <a:spLocks noGrp="1"/>
          </p:cNvSpPr>
          <p:nvPr>
            <p:ph type="sldNum" sz="quarter" idx="12"/>
          </p:nvPr>
        </p:nvSpPr>
        <p:spPr/>
        <p:txBody>
          <a:bodyPr/>
          <a:lstStyle/>
          <a:p>
            <a:fld id="{27CDDC79-9182-4F73-A31D-1D235784DB13}" type="slidenum">
              <a:rPr lang="en-US" smtClean="0"/>
              <a:t>10</a:t>
            </a:fld>
            <a:endParaRPr lang="en-US"/>
          </a:p>
        </p:txBody>
      </p:sp>
    </p:spTree>
    <p:extLst>
      <p:ext uri="{BB962C8B-B14F-4D97-AF65-F5344CB8AC3E}">
        <p14:creationId xmlns:p14="http://schemas.microsoft.com/office/powerpoint/2010/main" val="301997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F21B-09A6-008B-52D4-0194E0DE3E61}"/>
              </a:ext>
            </a:extLst>
          </p:cNvPr>
          <p:cNvSpPr>
            <a:spLocks noGrp="1"/>
          </p:cNvSpPr>
          <p:nvPr>
            <p:ph type="title"/>
          </p:nvPr>
        </p:nvSpPr>
        <p:spPr>
          <a:xfrm>
            <a:off x="482966" y="268394"/>
            <a:ext cx="10515600" cy="529540"/>
          </a:xfrm>
        </p:spPr>
        <p:txBody>
          <a:bodyPr>
            <a:normAutofit fontScale="90000"/>
          </a:bodyPr>
          <a:lstStyle/>
          <a:p>
            <a:r>
              <a:rPr lang="en-US" dirty="0"/>
              <a:t>Urban Demand Scenarios and assumptions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5AB23FF-C32B-57AD-9046-C23A047607DA}"/>
                  </a:ext>
                </a:extLst>
              </p:cNvPr>
              <p:cNvGraphicFramePr>
                <a:graphicFrameLocks noGrp="1"/>
              </p:cNvGraphicFramePr>
              <p:nvPr>
                <p:extLst>
                  <p:ext uri="{D42A27DB-BD31-4B8C-83A1-F6EECF244321}">
                    <p14:modId xmlns:p14="http://schemas.microsoft.com/office/powerpoint/2010/main" val="3870811138"/>
                  </p:ext>
                </p:extLst>
              </p:nvPr>
            </p:nvGraphicFramePr>
            <p:xfrm>
              <a:off x="545277" y="1609275"/>
              <a:ext cx="3835683" cy="2726574"/>
            </p:xfrm>
            <a:graphic>
              <a:graphicData uri="http://schemas.openxmlformats.org/drawingml/2006/table">
                <a:tbl>
                  <a:tblPr firstRow="1" bandRow="1">
                    <a:tableStyleId>{5C22544A-7EE6-4342-B048-85BDC9FD1C3A}</a:tableStyleId>
                  </a:tblPr>
                  <a:tblGrid>
                    <a:gridCol w="1278561">
                      <a:extLst>
                        <a:ext uri="{9D8B030D-6E8A-4147-A177-3AD203B41FA5}">
                          <a16:colId xmlns:a16="http://schemas.microsoft.com/office/drawing/2014/main" val="445267362"/>
                        </a:ext>
                      </a:extLst>
                    </a:gridCol>
                    <a:gridCol w="1278561">
                      <a:extLst>
                        <a:ext uri="{9D8B030D-6E8A-4147-A177-3AD203B41FA5}">
                          <a16:colId xmlns:a16="http://schemas.microsoft.com/office/drawing/2014/main" val="3528322465"/>
                        </a:ext>
                      </a:extLst>
                    </a:gridCol>
                    <a:gridCol w="1278561">
                      <a:extLst>
                        <a:ext uri="{9D8B030D-6E8A-4147-A177-3AD203B41FA5}">
                          <a16:colId xmlns:a16="http://schemas.microsoft.com/office/drawing/2014/main" val="3854761816"/>
                        </a:ext>
                      </a:extLst>
                    </a:gridCol>
                  </a:tblGrid>
                  <a:tr h="513909">
                    <a:tc>
                      <a:txBody>
                        <a:bodyPr/>
                        <a:lstStyle/>
                        <a:p>
                          <a:r>
                            <a:rPr lang="en-US" sz="1100" dirty="0"/>
                            <a:t>Population thresholds</a:t>
                          </a:r>
                        </a:p>
                      </a:txBody>
                      <a:tcPr/>
                    </a:tc>
                    <a:tc>
                      <a:txBody>
                        <a:bodyPr/>
                        <a:lstStyle/>
                        <a:p>
                          <a:r>
                            <a:rPr lang="en-US" sz="1100" dirty="0"/>
                            <a:t>System complexity</a:t>
                          </a:r>
                        </a:p>
                      </a:txBody>
                      <a:tcPr/>
                    </a:tc>
                    <a:tc>
                      <a:txBody>
                        <a:bodyPr/>
                        <a:lstStyle/>
                        <a:p>
                          <a:r>
                            <a:rPr lang="en-US" sz="1100" dirty="0"/>
                            <a:t>Demand per day and capita (Liter/day/cap)</a:t>
                          </a:r>
                        </a:p>
                      </a:txBody>
                      <a:tcPr/>
                    </a:tc>
                    <a:extLst>
                      <a:ext uri="{0D108BD9-81ED-4DB2-BD59-A6C34878D82A}">
                        <a16:rowId xmlns:a16="http://schemas.microsoft.com/office/drawing/2014/main" val="1028864126"/>
                      </a:ext>
                    </a:extLst>
                  </a:tr>
                  <a:tr h="513909">
                    <a:tc>
                      <a:txBody>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𝑃𝑜𝑝</m:t>
                                </m:r>
                                <m:r>
                                  <a:rPr lang="en-US" sz="110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2,000</m:t>
                                </m:r>
                              </m:oMath>
                            </m:oMathPara>
                          </a14:m>
                          <a:endParaRPr lang="en-US" sz="1100" dirty="0"/>
                        </a:p>
                      </a:txBody>
                      <a:tcPr/>
                    </a:tc>
                    <a:tc>
                      <a:txBody>
                        <a:bodyPr/>
                        <a:lstStyle/>
                        <a:p>
                          <a:r>
                            <a:rPr lang="en-US" sz="1100" dirty="0"/>
                            <a:t>Low</a:t>
                          </a:r>
                        </a:p>
                      </a:txBody>
                      <a:tcPr/>
                    </a:tc>
                    <a:tc>
                      <a:txBody>
                        <a:bodyPr/>
                        <a:lstStyle/>
                        <a:p>
                          <a:r>
                            <a:rPr lang="en-US" sz="1100" dirty="0"/>
                            <a:t>100</a:t>
                          </a:r>
                        </a:p>
                      </a:txBody>
                      <a:tcPr/>
                    </a:tc>
                    <a:extLst>
                      <a:ext uri="{0D108BD9-81ED-4DB2-BD59-A6C34878D82A}">
                        <a16:rowId xmlns:a16="http://schemas.microsoft.com/office/drawing/2014/main" val="829831017"/>
                      </a:ext>
                    </a:extLst>
                  </a:tr>
                  <a:tr h="513909">
                    <a:tc>
                      <a:txBody>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2,000</m:t>
                                </m:r>
                                <m:r>
                                  <a:rPr lang="en-US" sz="1100" b="0" i="1" smtClean="0">
                                    <a:latin typeface="Cambria Math" panose="02040503050406030204" pitchFamily="18" charset="0"/>
                                    <a:ea typeface="Cambria Math" panose="02040503050406030204" pitchFamily="18" charset="0"/>
                                  </a:rPr>
                                  <m:t>&lt;</m:t>
                                </m:r>
                                <m:r>
                                  <a:rPr lang="en-US" sz="1100" b="0" i="1" smtClean="0">
                                    <a:latin typeface="Cambria Math" panose="02040503050406030204" pitchFamily="18" charset="0"/>
                                    <a:ea typeface="Cambria Math" panose="02040503050406030204" pitchFamily="18" charset="0"/>
                                  </a:rPr>
                                  <m:t>𝑃𝑜𝑝</m:t>
                                </m:r>
                                <m:r>
                                  <a:rPr lang="en-US" sz="1100" b="0" i="1" smtClean="0">
                                    <a:latin typeface="Cambria Math" panose="02040503050406030204" pitchFamily="18" charset="0"/>
                                    <a:ea typeface="Cambria Math" panose="02040503050406030204" pitchFamily="18" charset="0"/>
                                  </a:rPr>
                                  <m:t>≤12,500</m:t>
                                </m:r>
                              </m:oMath>
                            </m:oMathPara>
                          </a14:m>
                          <a:endParaRPr lang="en-US" sz="1100" dirty="0"/>
                        </a:p>
                      </a:txBody>
                      <a:tcPr/>
                    </a:tc>
                    <a:tc>
                      <a:txBody>
                        <a:bodyPr/>
                        <a:lstStyle/>
                        <a:p>
                          <a:r>
                            <a:rPr lang="en-US" sz="1100" dirty="0"/>
                            <a:t>Medium</a:t>
                          </a:r>
                        </a:p>
                      </a:txBody>
                      <a:tcPr/>
                    </a:tc>
                    <a:tc>
                      <a:txBody>
                        <a:bodyPr/>
                        <a:lstStyle/>
                        <a:p>
                          <a:r>
                            <a:rPr lang="en-US" sz="1100" dirty="0"/>
                            <a:t>125</a:t>
                          </a:r>
                        </a:p>
                      </a:txBody>
                      <a:tcPr/>
                    </a:tc>
                    <a:extLst>
                      <a:ext uri="{0D108BD9-81ED-4DB2-BD59-A6C34878D82A}">
                        <a16:rowId xmlns:a16="http://schemas.microsoft.com/office/drawing/2014/main" val="605355950"/>
                      </a:ext>
                    </a:extLst>
                  </a:tr>
                  <a:tr h="51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12,500</m:t>
                                </m:r>
                                <m:r>
                                  <a:rPr lang="en-US" sz="1100" b="0" i="1" smtClean="0">
                                    <a:latin typeface="Cambria Math" panose="02040503050406030204" pitchFamily="18" charset="0"/>
                                    <a:ea typeface="Cambria Math" panose="02040503050406030204" pitchFamily="18" charset="0"/>
                                  </a:rPr>
                                  <m:t>&lt;</m:t>
                                </m:r>
                                <m:r>
                                  <a:rPr lang="en-US" sz="1100" b="0" i="1" smtClean="0">
                                    <a:latin typeface="Cambria Math" panose="02040503050406030204" pitchFamily="18" charset="0"/>
                                    <a:ea typeface="Cambria Math" panose="02040503050406030204" pitchFamily="18" charset="0"/>
                                  </a:rPr>
                                  <m:t>𝑃𝑜𝑝</m:t>
                                </m:r>
                                <m:r>
                                  <a:rPr lang="en-US" sz="1100" b="0" i="1" smtClean="0">
                                    <a:latin typeface="Cambria Math" panose="02040503050406030204" pitchFamily="18" charset="0"/>
                                    <a:ea typeface="Cambria Math" panose="02040503050406030204" pitchFamily="18" charset="0"/>
                                  </a:rPr>
                                  <m:t>≤60,000</m:t>
                                </m:r>
                              </m:oMath>
                            </m:oMathPara>
                          </a14:m>
                          <a:endParaRPr lang="en-US" sz="1100" dirty="0"/>
                        </a:p>
                        <a:p>
                          <a:endParaRPr lang="en-US" sz="1100" dirty="0"/>
                        </a:p>
                      </a:txBody>
                      <a:tcPr/>
                    </a:tc>
                    <a:tc>
                      <a:txBody>
                        <a:bodyPr/>
                        <a:lstStyle/>
                        <a:p>
                          <a:r>
                            <a:rPr lang="en-US" sz="1100" dirty="0"/>
                            <a:t>Medium-high</a:t>
                          </a:r>
                        </a:p>
                      </a:txBody>
                      <a:tcPr/>
                    </a:tc>
                    <a:tc>
                      <a:txBody>
                        <a:bodyPr/>
                        <a:lstStyle/>
                        <a:p>
                          <a:r>
                            <a:rPr lang="en-US" sz="1100" dirty="0"/>
                            <a:t>135</a:t>
                          </a:r>
                        </a:p>
                      </a:txBody>
                      <a:tcPr/>
                    </a:tc>
                    <a:extLst>
                      <a:ext uri="{0D108BD9-81ED-4DB2-BD59-A6C34878D82A}">
                        <a16:rowId xmlns:a16="http://schemas.microsoft.com/office/drawing/2014/main" val="3900814264"/>
                      </a:ext>
                    </a:extLst>
                  </a:tr>
                  <a:tr h="51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60,000≤</m:t>
                                </m:r>
                                <m:r>
                                  <a:rPr lang="en-US" sz="1100" b="0" i="1" smtClean="0">
                                    <a:latin typeface="Cambria Math" panose="02040503050406030204" pitchFamily="18" charset="0"/>
                                    <a:ea typeface="Cambria Math" panose="02040503050406030204" pitchFamily="18" charset="0"/>
                                  </a:rPr>
                                  <m:t>𝑃𝑜𝑝</m:t>
                                </m:r>
                              </m:oMath>
                            </m:oMathPara>
                          </a14:m>
                          <a:endParaRPr lang="en-US" sz="1100" dirty="0"/>
                        </a:p>
                        <a:p>
                          <a:endParaRPr lang="en-US" sz="1100" dirty="0"/>
                        </a:p>
                      </a:txBody>
                      <a:tcPr/>
                    </a:tc>
                    <a:tc>
                      <a:txBody>
                        <a:bodyPr/>
                        <a:lstStyle/>
                        <a:p>
                          <a:r>
                            <a:rPr lang="en-US" sz="1100" dirty="0"/>
                            <a:t>High</a:t>
                          </a:r>
                        </a:p>
                      </a:txBody>
                      <a:tcPr/>
                    </a:tc>
                    <a:tc>
                      <a:txBody>
                        <a:bodyPr/>
                        <a:lstStyle/>
                        <a:p>
                          <a:r>
                            <a:rPr lang="en-US" sz="1100" dirty="0"/>
                            <a:t>150</a:t>
                          </a:r>
                        </a:p>
                      </a:txBody>
                      <a:tcPr/>
                    </a:tc>
                    <a:extLst>
                      <a:ext uri="{0D108BD9-81ED-4DB2-BD59-A6C34878D82A}">
                        <a16:rowId xmlns:a16="http://schemas.microsoft.com/office/drawing/2014/main" val="3390593609"/>
                      </a:ext>
                    </a:extLst>
                  </a:tr>
                </a:tbl>
              </a:graphicData>
            </a:graphic>
          </p:graphicFrame>
        </mc:Choice>
        <mc:Fallback xmlns="">
          <p:graphicFrame>
            <p:nvGraphicFramePr>
              <p:cNvPr id="6" name="Table 5">
                <a:extLst>
                  <a:ext uri="{FF2B5EF4-FFF2-40B4-BE49-F238E27FC236}">
                    <a16:creationId xmlns:a16="http://schemas.microsoft.com/office/drawing/2014/main" id="{75AB23FF-C32B-57AD-9046-C23A047607DA}"/>
                  </a:ext>
                </a:extLst>
              </p:cNvPr>
              <p:cNvGraphicFramePr>
                <a:graphicFrameLocks noGrp="1"/>
              </p:cNvGraphicFramePr>
              <p:nvPr>
                <p:extLst>
                  <p:ext uri="{D42A27DB-BD31-4B8C-83A1-F6EECF244321}">
                    <p14:modId xmlns:p14="http://schemas.microsoft.com/office/powerpoint/2010/main" val="3870811138"/>
                  </p:ext>
                </p:extLst>
              </p:nvPr>
            </p:nvGraphicFramePr>
            <p:xfrm>
              <a:off x="545277" y="1609275"/>
              <a:ext cx="3835683" cy="2726574"/>
            </p:xfrm>
            <a:graphic>
              <a:graphicData uri="http://schemas.openxmlformats.org/drawingml/2006/table">
                <a:tbl>
                  <a:tblPr firstRow="1" bandRow="1">
                    <a:tableStyleId>{5C22544A-7EE6-4342-B048-85BDC9FD1C3A}</a:tableStyleId>
                  </a:tblPr>
                  <a:tblGrid>
                    <a:gridCol w="1278561">
                      <a:extLst>
                        <a:ext uri="{9D8B030D-6E8A-4147-A177-3AD203B41FA5}">
                          <a16:colId xmlns:a16="http://schemas.microsoft.com/office/drawing/2014/main" val="445267362"/>
                        </a:ext>
                      </a:extLst>
                    </a:gridCol>
                    <a:gridCol w="1278561">
                      <a:extLst>
                        <a:ext uri="{9D8B030D-6E8A-4147-A177-3AD203B41FA5}">
                          <a16:colId xmlns:a16="http://schemas.microsoft.com/office/drawing/2014/main" val="3528322465"/>
                        </a:ext>
                      </a:extLst>
                    </a:gridCol>
                    <a:gridCol w="1278561">
                      <a:extLst>
                        <a:ext uri="{9D8B030D-6E8A-4147-A177-3AD203B41FA5}">
                          <a16:colId xmlns:a16="http://schemas.microsoft.com/office/drawing/2014/main" val="3854761816"/>
                        </a:ext>
                      </a:extLst>
                    </a:gridCol>
                  </a:tblGrid>
                  <a:tr h="594360">
                    <a:tc>
                      <a:txBody>
                        <a:bodyPr/>
                        <a:lstStyle/>
                        <a:p>
                          <a:r>
                            <a:rPr lang="en-US" sz="1100" dirty="0"/>
                            <a:t>Population thresholds</a:t>
                          </a:r>
                        </a:p>
                      </a:txBody>
                      <a:tcPr/>
                    </a:tc>
                    <a:tc>
                      <a:txBody>
                        <a:bodyPr/>
                        <a:lstStyle/>
                        <a:p>
                          <a:r>
                            <a:rPr lang="en-US" sz="1100" dirty="0"/>
                            <a:t>System complexity</a:t>
                          </a:r>
                        </a:p>
                      </a:txBody>
                      <a:tcPr/>
                    </a:tc>
                    <a:tc>
                      <a:txBody>
                        <a:bodyPr/>
                        <a:lstStyle/>
                        <a:p>
                          <a:r>
                            <a:rPr lang="en-US" sz="1100" dirty="0"/>
                            <a:t>Demand per day and capita (Liter/day/cap)</a:t>
                          </a:r>
                        </a:p>
                      </a:txBody>
                      <a:tcPr/>
                    </a:tc>
                    <a:extLst>
                      <a:ext uri="{0D108BD9-81ED-4DB2-BD59-A6C34878D82A}">
                        <a16:rowId xmlns:a16="http://schemas.microsoft.com/office/drawing/2014/main" val="1028864126"/>
                      </a:ext>
                    </a:extLst>
                  </a:tr>
                  <a:tr h="513909">
                    <a:tc>
                      <a:txBody>
                        <a:bodyPr/>
                        <a:lstStyle/>
                        <a:p>
                          <a:endParaRPr lang="en-US"/>
                        </a:p>
                      </a:txBody>
                      <a:tcPr>
                        <a:blipFill>
                          <a:blip r:embed="rId2"/>
                          <a:stretch>
                            <a:fillRect l="-476" t="-116471" r="-201905" b="-315294"/>
                          </a:stretch>
                        </a:blipFill>
                      </a:tcPr>
                    </a:tc>
                    <a:tc>
                      <a:txBody>
                        <a:bodyPr/>
                        <a:lstStyle/>
                        <a:p>
                          <a:r>
                            <a:rPr lang="en-US" sz="1100" dirty="0"/>
                            <a:t>Low</a:t>
                          </a:r>
                        </a:p>
                      </a:txBody>
                      <a:tcPr/>
                    </a:tc>
                    <a:tc>
                      <a:txBody>
                        <a:bodyPr/>
                        <a:lstStyle/>
                        <a:p>
                          <a:r>
                            <a:rPr lang="en-US" sz="1100" dirty="0"/>
                            <a:t>100</a:t>
                          </a:r>
                        </a:p>
                      </a:txBody>
                      <a:tcPr/>
                    </a:tc>
                    <a:extLst>
                      <a:ext uri="{0D108BD9-81ED-4DB2-BD59-A6C34878D82A}">
                        <a16:rowId xmlns:a16="http://schemas.microsoft.com/office/drawing/2014/main" val="829831017"/>
                      </a:ext>
                    </a:extLst>
                  </a:tr>
                  <a:tr h="513909">
                    <a:tc>
                      <a:txBody>
                        <a:bodyPr/>
                        <a:lstStyle/>
                        <a:p>
                          <a:endParaRPr lang="en-US"/>
                        </a:p>
                      </a:txBody>
                      <a:tcPr>
                        <a:blipFill>
                          <a:blip r:embed="rId2"/>
                          <a:stretch>
                            <a:fillRect l="-476" t="-219048" r="-201905" b="-219048"/>
                          </a:stretch>
                        </a:blipFill>
                      </a:tcPr>
                    </a:tc>
                    <a:tc>
                      <a:txBody>
                        <a:bodyPr/>
                        <a:lstStyle/>
                        <a:p>
                          <a:r>
                            <a:rPr lang="en-US" sz="1100" dirty="0"/>
                            <a:t>Medium</a:t>
                          </a:r>
                        </a:p>
                      </a:txBody>
                      <a:tcPr/>
                    </a:tc>
                    <a:tc>
                      <a:txBody>
                        <a:bodyPr/>
                        <a:lstStyle/>
                        <a:p>
                          <a:r>
                            <a:rPr lang="en-US" sz="1100" dirty="0"/>
                            <a:t>125</a:t>
                          </a:r>
                        </a:p>
                      </a:txBody>
                      <a:tcPr/>
                    </a:tc>
                    <a:extLst>
                      <a:ext uri="{0D108BD9-81ED-4DB2-BD59-A6C34878D82A}">
                        <a16:rowId xmlns:a16="http://schemas.microsoft.com/office/drawing/2014/main" val="605355950"/>
                      </a:ext>
                    </a:extLst>
                  </a:tr>
                  <a:tr h="590487">
                    <a:tc>
                      <a:txBody>
                        <a:bodyPr/>
                        <a:lstStyle/>
                        <a:p>
                          <a:endParaRPr lang="en-US"/>
                        </a:p>
                      </a:txBody>
                      <a:tcPr>
                        <a:blipFill>
                          <a:blip r:embed="rId2"/>
                          <a:stretch>
                            <a:fillRect l="-476" t="-276289" r="-201905" b="-89691"/>
                          </a:stretch>
                        </a:blipFill>
                      </a:tcPr>
                    </a:tc>
                    <a:tc>
                      <a:txBody>
                        <a:bodyPr/>
                        <a:lstStyle/>
                        <a:p>
                          <a:r>
                            <a:rPr lang="en-US" sz="1100" dirty="0"/>
                            <a:t>Medium-high</a:t>
                          </a:r>
                        </a:p>
                      </a:txBody>
                      <a:tcPr/>
                    </a:tc>
                    <a:tc>
                      <a:txBody>
                        <a:bodyPr/>
                        <a:lstStyle/>
                        <a:p>
                          <a:r>
                            <a:rPr lang="en-US" sz="1100" dirty="0"/>
                            <a:t>135</a:t>
                          </a:r>
                        </a:p>
                      </a:txBody>
                      <a:tcPr/>
                    </a:tc>
                    <a:extLst>
                      <a:ext uri="{0D108BD9-81ED-4DB2-BD59-A6C34878D82A}">
                        <a16:rowId xmlns:a16="http://schemas.microsoft.com/office/drawing/2014/main" val="3900814264"/>
                      </a:ext>
                    </a:extLst>
                  </a:tr>
                  <a:tr h="513909">
                    <a:tc>
                      <a:txBody>
                        <a:bodyPr/>
                        <a:lstStyle/>
                        <a:p>
                          <a:endParaRPr lang="en-US"/>
                        </a:p>
                      </a:txBody>
                      <a:tcPr>
                        <a:blipFill>
                          <a:blip r:embed="rId2"/>
                          <a:stretch>
                            <a:fillRect l="-476" t="-429412" r="-201905" b="-2353"/>
                          </a:stretch>
                        </a:blipFill>
                      </a:tcPr>
                    </a:tc>
                    <a:tc>
                      <a:txBody>
                        <a:bodyPr/>
                        <a:lstStyle/>
                        <a:p>
                          <a:r>
                            <a:rPr lang="en-US" sz="1100" dirty="0"/>
                            <a:t>High</a:t>
                          </a:r>
                        </a:p>
                      </a:txBody>
                      <a:tcPr/>
                    </a:tc>
                    <a:tc>
                      <a:txBody>
                        <a:bodyPr/>
                        <a:lstStyle/>
                        <a:p>
                          <a:r>
                            <a:rPr lang="en-US" sz="1100" dirty="0"/>
                            <a:t>150</a:t>
                          </a:r>
                        </a:p>
                      </a:txBody>
                      <a:tcPr/>
                    </a:tc>
                    <a:extLst>
                      <a:ext uri="{0D108BD9-81ED-4DB2-BD59-A6C34878D82A}">
                        <a16:rowId xmlns:a16="http://schemas.microsoft.com/office/drawing/2014/main" val="3390593609"/>
                      </a:ext>
                    </a:extLst>
                  </a:tr>
                </a:tbl>
              </a:graphicData>
            </a:graphic>
          </p:graphicFrame>
        </mc:Fallback>
      </mc:AlternateContent>
      <p:sp>
        <p:nvSpPr>
          <p:cNvPr id="7" name="TextBox 6">
            <a:extLst>
              <a:ext uri="{FF2B5EF4-FFF2-40B4-BE49-F238E27FC236}">
                <a16:creationId xmlns:a16="http://schemas.microsoft.com/office/drawing/2014/main" id="{4BE21C8F-C812-B4B5-9209-B0C45B1754E9}"/>
              </a:ext>
            </a:extLst>
          </p:cNvPr>
          <p:cNvSpPr txBox="1"/>
          <p:nvPr/>
        </p:nvSpPr>
        <p:spPr>
          <a:xfrm>
            <a:off x="6262653" y="6192792"/>
            <a:ext cx="5642150" cy="600164"/>
          </a:xfrm>
          <a:prstGeom prst="rect">
            <a:avLst/>
          </a:prstGeom>
          <a:noFill/>
        </p:spPr>
        <p:txBody>
          <a:bodyPr wrap="square" rtlCol="0">
            <a:spAutoFit/>
          </a:bodyPr>
          <a:lstStyle/>
          <a:p>
            <a:r>
              <a:rPr lang="en-US" sz="1100" dirty="0"/>
              <a:t>Source to support the assumption in Table 1: </a:t>
            </a:r>
          </a:p>
          <a:p>
            <a:r>
              <a:rPr lang="en-US" sz="1100" dirty="0">
                <a:hlinkClick r:id="rId3"/>
              </a:rPr>
              <a:t>https://www.minvivienda.gov.co/sites/default/files/documentos/titulo_d.pdf</a:t>
            </a:r>
            <a:r>
              <a:rPr lang="en-US" sz="1100" dirty="0"/>
              <a:t> </a:t>
            </a:r>
          </a:p>
          <a:p>
            <a:r>
              <a:rPr lang="en-US" sz="1100" dirty="0">
                <a:hlinkClick r:id="rId4"/>
              </a:rPr>
              <a:t>https://comunidad.udistrital.edu.co/javalerof/files/2015/09/titulo_d_version_prueba.pdf</a:t>
            </a:r>
            <a:r>
              <a:rPr lang="en-US" sz="1100" dirty="0"/>
              <a:t> </a:t>
            </a:r>
          </a:p>
        </p:txBody>
      </p:sp>
      <p:sp>
        <p:nvSpPr>
          <p:cNvPr id="8" name="TextBox 7">
            <a:extLst>
              <a:ext uri="{FF2B5EF4-FFF2-40B4-BE49-F238E27FC236}">
                <a16:creationId xmlns:a16="http://schemas.microsoft.com/office/drawing/2014/main" id="{9885C4E7-400A-0BFF-42E0-75430541C4C0}"/>
              </a:ext>
            </a:extLst>
          </p:cNvPr>
          <p:cNvSpPr txBox="1"/>
          <p:nvPr/>
        </p:nvSpPr>
        <p:spPr>
          <a:xfrm>
            <a:off x="545277" y="1282217"/>
            <a:ext cx="4080872" cy="261610"/>
          </a:xfrm>
          <a:prstGeom prst="rect">
            <a:avLst/>
          </a:prstGeom>
          <a:noFill/>
        </p:spPr>
        <p:txBody>
          <a:bodyPr wrap="square" rtlCol="0">
            <a:spAutoFit/>
          </a:bodyPr>
          <a:lstStyle/>
          <a:p>
            <a:r>
              <a:rPr lang="en-US" sz="1100" b="1" dirty="0"/>
              <a:t>Table 1</a:t>
            </a:r>
            <a:r>
              <a:rPr lang="en-US" sz="1100" dirty="0"/>
              <a:t>: Water demand per day and habitant in urban areas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CB35ED-C40C-D89B-BCD1-45964B428C51}"/>
                  </a:ext>
                </a:extLst>
              </p:cNvPr>
              <p:cNvSpPr txBox="1"/>
              <p:nvPr/>
            </p:nvSpPr>
            <p:spPr>
              <a:xfrm>
                <a:off x="198245" y="4566376"/>
                <a:ext cx="449937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Urban freshwater demand calculated by multiplying population and per day and capita consumption is increased by 50% (i.e., multiplied by 1.5) to account for demand from commercial and industrial sectors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 25% loss term is accounted for (i.e., calculated demand is multiplied by </a:t>
                </a:r>
                <a14:m>
                  <m:oMath xmlns:m="http://schemas.openxmlformats.org/officeDocument/2006/math">
                    <m:f>
                      <m:fPr>
                        <m:type m:val="lin"/>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1−0.25</m:t>
                            </m:r>
                          </m:e>
                        </m:d>
                        <m:r>
                          <a:rPr lang="en-US" sz="1400" b="0" i="1" smtClean="0">
                            <a:latin typeface="Cambria Math" panose="02040503050406030204" pitchFamily="18" charset="0"/>
                          </a:rPr>
                          <m:t>=1.33</m:t>
                        </m:r>
                      </m:den>
                    </m:f>
                  </m:oMath>
                </a14:m>
                <a:endParaRPr lang="en-US" sz="1400" dirty="0"/>
              </a:p>
            </p:txBody>
          </p:sp>
        </mc:Choice>
        <mc:Fallback xmlns="">
          <p:sp>
            <p:nvSpPr>
              <p:cNvPr id="9" name="TextBox 8">
                <a:extLst>
                  <a:ext uri="{FF2B5EF4-FFF2-40B4-BE49-F238E27FC236}">
                    <a16:creationId xmlns:a16="http://schemas.microsoft.com/office/drawing/2014/main" id="{A2CB35ED-C40C-D89B-BCD1-45964B428C51}"/>
                  </a:ext>
                </a:extLst>
              </p:cNvPr>
              <p:cNvSpPr txBox="1">
                <a:spLocks noRot="1" noChangeAspect="1" noMove="1" noResize="1" noEditPoints="1" noAdjustHandles="1" noChangeArrowheads="1" noChangeShapeType="1" noTextEdit="1"/>
              </p:cNvSpPr>
              <p:nvPr/>
            </p:nvSpPr>
            <p:spPr>
              <a:xfrm>
                <a:off x="198245" y="4566376"/>
                <a:ext cx="4499374" cy="1600438"/>
              </a:xfrm>
              <a:prstGeom prst="rect">
                <a:avLst/>
              </a:prstGeom>
              <a:blipFill>
                <a:blip r:embed="rId5"/>
                <a:stretch>
                  <a:fillRect l="-271" t="-760" b="-28517"/>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C2E39C12-EF4B-E626-71A3-D519C487E077}"/>
              </a:ext>
            </a:extLst>
          </p:cNvPr>
          <p:cNvSpPr>
            <a:spLocks noGrp="1"/>
          </p:cNvSpPr>
          <p:nvPr>
            <p:ph type="sldNum" sz="quarter" idx="12"/>
          </p:nvPr>
        </p:nvSpPr>
        <p:spPr/>
        <p:txBody>
          <a:bodyPr/>
          <a:lstStyle/>
          <a:p>
            <a:fld id="{27CDDC79-9182-4F73-A31D-1D235784DB13}" type="slidenum">
              <a:rPr lang="en-US" smtClean="0"/>
              <a:t>11</a:t>
            </a:fld>
            <a:endParaRPr lang="en-US"/>
          </a:p>
        </p:txBody>
      </p:sp>
      <p:pic>
        <p:nvPicPr>
          <p:cNvPr id="13" name="Picture 12" descr="A screenshot of a graph&#10;&#10;AI-generated content may be incorrect.">
            <a:extLst>
              <a:ext uri="{FF2B5EF4-FFF2-40B4-BE49-F238E27FC236}">
                <a16:creationId xmlns:a16="http://schemas.microsoft.com/office/drawing/2014/main" id="{59148D3B-794F-AD77-A4C2-CA7F143CE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9970" y="1282217"/>
            <a:ext cx="6596753" cy="3848106"/>
          </a:xfrm>
          <a:prstGeom prst="rect">
            <a:avLst/>
          </a:prstGeom>
        </p:spPr>
      </p:pic>
    </p:spTree>
    <p:extLst>
      <p:ext uri="{BB962C8B-B14F-4D97-AF65-F5344CB8AC3E}">
        <p14:creationId xmlns:p14="http://schemas.microsoft.com/office/powerpoint/2010/main" val="322859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0A1F4-86F4-BFD8-30B9-5DDC6E3B2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1610-5737-E976-A2F1-27AEA800074A}"/>
              </a:ext>
            </a:extLst>
          </p:cNvPr>
          <p:cNvSpPr>
            <a:spLocks noGrp="1"/>
          </p:cNvSpPr>
          <p:nvPr>
            <p:ph type="title"/>
          </p:nvPr>
        </p:nvSpPr>
        <p:spPr>
          <a:xfrm>
            <a:off x="482966" y="268394"/>
            <a:ext cx="10515600" cy="529540"/>
          </a:xfrm>
        </p:spPr>
        <p:txBody>
          <a:bodyPr>
            <a:normAutofit fontScale="90000"/>
          </a:bodyPr>
          <a:lstStyle/>
          <a:p>
            <a:r>
              <a:rPr lang="en-US" dirty="0"/>
              <a:t>Rural Demand Scenarios and assumptions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1A69AC-982F-01F1-8323-619DEFC26E3E}"/>
                  </a:ext>
                </a:extLst>
              </p:cNvPr>
              <p:cNvGraphicFramePr>
                <a:graphicFrameLocks noGrp="1"/>
              </p:cNvGraphicFramePr>
              <p:nvPr>
                <p:extLst>
                  <p:ext uri="{D42A27DB-BD31-4B8C-83A1-F6EECF244321}">
                    <p14:modId xmlns:p14="http://schemas.microsoft.com/office/powerpoint/2010/main" val="2244938619"/>
                  </p:ext>
                </p:extLst>
              </p:nvPr>
            </p:nvGraphicFramePr>
            <p:xfrm>
              <a:off x="482966" y="1911882"/>
              <a:ext cx="3835683" cy="1019501"/>
            </p:xfrm>
            <a:graphic>
              <a:graphicData uri="http://schemas.openxmlformats.org/drawingml/2006/table">
                <a:tbl>
                  <a:tblPr firstRow="1" bandRow="1">
                    <a:tableStyleId>{5C22544A-7EE6-4342-B048-85BDC9FD1C3A}</a:tableStyleId>
                  </a:tblPr>
                  <a:tblGrid>
                    <a:gridCol w="1278561">
                      <a:extLst>
                        <a:ext uri="{9D8B030D-6E8A-4147-A177-3AD203B41FA5}">
                          <a16:colId xmlns:a16="http://schemas.microsoft.com/office/drawing/2014/main" val="445267362"/>
                        </a:ext>
                      </a:extLst>
                    </a:gridCol>
                    <a:gridCol w="1278561">
                      <a:extLst>
                        <a:ext uri="{9D8B030D-6E8A-4147-A177-3AD203B41FA5}">
                          <a16:colId xmlns:a16="http://schemas.microsoft.com/office/drawing/2014/main" val="3528322465"/>
                        </a:ext>
                      </a:extLst>
                    </a:gridCol>
                    <a:gridCol w="1278561">
                      <a:extLst>
                        <a:ext uri="{9D8B030D-6E8A-4147-A177-3AD203B41FA5}">
                          <a16:colId xmlns:a16="http://schemas.microsoft.com/office/drawing/2014/main" val="3854761816"/>
                        </a:ext>
                      </a:extLst>
                    </a:gridCol>
                  </a:tblGrid>
                  <a:tr h="491696">
                    <a:tc>
                      <a:txBody>
                        <a:bodyPr/>
                        <a:lstStyle/>
                        <a:p>
                          <a:r>
                            <a:rPr lang="en-US" sz="1100" dirty="0"/>
                            <a:t>Population thresholds</a:t>
                          </a:r>
                        </a:p>
                      </a:txBody>
                      <a:tcPr/>
                    </a:tc>
                    <a:tc>
                      <a:txBody>
                        <a:bodyPr/>
                        <a:lstStyle/>
                        <a:p>
                          <a:r>
                            <a:rPr lang="en-US" sz="1100" dirty="0"/>
                            <a:t>System complexity</a:t>
                          </a:r>
                        </a:p>
                      </a:txBody>
                      <a:tcPr/>
                    </a:tc>
                    <a:tc>
                      <a:txBody>
                        <a:bodyPr/>
                        <a:lstStyle/>
                        <a:p>
                          <a:r>
                            <a:rPr lang="en-US" sz="1100" dirty="0"/>
                            <a:t>Demand per day and capita (Liter/day/cap)</a:t>
                          </a:r>
                        </a:p>
                      </a:txBody>
                      <a:tcPr/>
                    </a:tc>
                    <a:extLst>
                      <a:ext uri="{0D108BD9-81ED-4DB2-BD59-A6C34878D82A}">
                        <a16:rowId xmlns:a16="http://schemas.microsoft.com/office/drawing/2014/main" val="1028864126"/>
                      </a:ext>
                    </a:extLst>
                  </a:tr>
                  <a:tr h="425141">
                    <a:tc>
                      <a:txBody>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𝑁𝐴</m:t>
                                </m:r>
                              </m:oMath>
                            </m:oMathPara>
                          </a14:m>
                          <a:endParaRPr lang="en-US" sz="1100" dirty="0"/>
                        </a:p>
                      </a:txBody>
                      <a:tcPr/>
                    </a:tc>
                    <a:tc>
                      <a:txBody>
                        <a:bodyPr/>
                        <a:lstStyle/>
                        <a:p>
                          <a:r>
                            <a:rPr lang="en-US" sz="1100" dirty="0"/>
                            <a:t>Low</a:t>
                          </a:r>
                        </a:p>
                      </a:txBody>
                      <a:tcPr/>
                    </a:tc>
                    <a:tc>
                      <a:txBody>
                        <a:bodyPr/>
                        <a:lstStyle/>
                        <a:p>
                          <a:r>
                            <a:rPr lang="en-US" sz="1100" dirty="0"/>
                            <a:t>100</a:t>
                          </a:r>
                        </a:p>
                      </a:txBody>
                      <a:tcPr/>
                    </a:tc>
                    <a:extLst>
                      <a:ext uri="{0D108BD9-81ED-4DB2-BD59-A6C34878D82A}">
                        <a16:rowId xmlns:a16="http://schemas.microsoft.com/office/drawing/2014/main" val="829831017"/>
                      </a:ext>
                    </a:extLst>
                  </a:tr>
                </a:tbl>
              </a:graphicData>
            </a:graphic>
          </p:graphicFrame>
        </mc:Choice>
        <mc:Fallback xmlns="">
          <p:graphicFrame>
            <p:nvGraphicFramePr>
              <p:cNvPr id="6" name="Table 5">
                <a:extLst>
                  <a:ext uri="{FF2B5EF4-FFF2-40B4-BE49-F238E27FC236}">
                    <a16:creationId xmlns:a16="http://schemas.microsoft.com/office/drawing/2014/main" id="{991A69AC-982F-01F1-8323-619DEFC26E3E}"/>
                  </a:ext>
                </a:extLst>
              </p:cNvPr>
              <p:cNvGraphicFramePr>
                <a:graphicFrameLocks noGrp="1"/>
              </p:cNvGraphicFramePr>
              <p:nvPr>
                <p:extLst>
                  <p:ext uri="{D42A27DB-BD31-4B8C-83A1-F6EECF244321}">
                    <p14:modId xmlns:p14="http://schemas.microsoft.com/office/powerpoint/2010/main" val="2244938619"/>
                  </p:ext>
                </p:extLst>
              </p:nvPr>
            </p:nvGraphicFramePr>
            <p:xfrm>
              <a:off x="482966" y="1911882"/>
              <a:ext cx="3835683" cy="1019501"/>
            </p:xfrm>
            <a:graphic>
              <a:graphicData uri="http://schemas.openxmlformats.org/drawingml/2006/table">
                <a:tbl>
                  <a:tblPr firstRow="1" bandRow="1">
                    <a:tableStyleId>{5C22544A-7EE6-4342-B048-85BDC9FD1C3A}</a:tableStyleId>
                  </a:tblPr>
                  <a:tblGrid>
                    <a:gridCol w="1278561">
                      <a:extLst>
                        <a:ext uri="{9D8B030D-6E8A-4147-A177-3AD203B41FA5}">
                          <a16:colId xmlns:a16="http://schemas.microsoft.com/office/drawing/2014/main" val="445267362"/>
                        </a:ext>
                      </a:extLst>
                    </a:gridCol>
                    <a:gridCol w="1278561">
                      <a:extLst>
                        <a:ext uri="{9D8B030D-6E8A-4147-A177-3AD203B41FA5}">
                          <a16:colId xmlns:a16="http://schemas.microsoft.com/office/drawing/2014/main" val="3528322465"/>
                        </a:ext>
                      </a:extLst>
                    </a:gridCol>
                    <a:gridCol w="1278561">
                      <a:extLst>
                        <a:ext uri="{9D8B030D-6E8A-4147-A177-3AD203B41FA5}">
                          <a16:colId xmlns:a16="http://schemas.microsoft.com/office/drawing/2014/main" val="3854761816"/>
                        </a:ext>
                      </a:extLst>
                    </a:gridCol>
                  </a:tblGrid>
                  <a:tr h="594360">
                    <a:tc>
                      <a:txBody>
                        <a:bodyPr/>
                        <a:lstStyle/>
                        <a:p>
                          <a:r>
                            <a:rPr lang="en-US" sz="1100" dirty="0"/>
                            <a:t>Population thresholds</a:t>
                          </a:r>
                        </a:p>
                      </a:txBody>
                      <a:tcPr/>
                    </a:tc>
                    <a:tc>
                      <a:txBody>
                        <a:bodyPr/>
                        <a:lstStyle/>
                        <a:p>
                          <a:r>
                            <a:rPr lang="en-US" sz="1100" dirty="0"/>
                            <a:t>System complexity</a:t>
                          </a:r>
                        </a:p>
                      </a:txBody>
                      <a:tcPr/>
                    </a:tc>
                    <a:tc>
                      <a:txBody>
                        <a:bodyPr/>
                        <a:lstStyle/>
                        <a:p>
                          <a:r>
                            <a:rPr lang="en-US" sz="1100" dirty="0"/>
                            <a:t>Demand per day and capita (Liter/day/cap)</a:t>
                          </a:r>
                        </a:p>
                      </a:txBody>
                      <a:tcPr/>
                    </a:tc>
                    <a:extLst>
                      <a:ext uri="{0D108BD9-81ED-4DB2-BD59-A6C34878D82A}">
                        <a16:rowId xmlns:a16="http://schemas.microsoft.com/office/drawing/2014/main" val="1028864126"/>
                      </a:ext>
                    </a:extLst>
                  </a:tr>
                  <a:tr h="425141">
                    <a:tc>
                      <a:txBody>
                        <a:bodyPr/>
                        <a:lstStyle/>
                        <a:p>
                          <a:endParaRPr lang="en-US"/>
                        </a:p>
                      </a:txBody>
                      <a:tcPr>
                        <a:blipFill>
                          <a:blip r:embed="rId2"/>
                          <a:stretch>
                            <a:fillRect l="-476" t="-141429" r="-201905" b="-2857"/>
                          </a:stretch>
                        </a:blipFill>
                      </a:tcPr>
                    </a:tc>
                    <a:tc>
                      <a:txBody>
                        <a:bodyPr/>
                        <a:lstStyle/>
                        <a:p>
                          <a:r>
                            <a:rPr lang="en-US" sz="1100" dirty="0"/>
                            <a:t>Low</a:t>
                          </a:r>
                        </a:p>
                      </a:txBody>
                      <a:tcPr/>
                    </a:tc>
                    <a:tc>
                      <a:txBody>
                        <a:bodyPr/>
                        <a:lstStyle/>
                        <a:p>
                          <a:r>
                            <a:rPr lang="en-US" sz="1100" dirty="0"/>
                            <a:t>100</a:t>
                          </a:r>
                        </a:p>
                      </a:txBody>
                      <a:tcPr/>
                    </a:tc>
                    <a:extLst>
                      <a:ext uri="{0D108BD9-81ED-4DB2-BD59-A6C34878D82A}">
                        <a16:rowId xmlns:a16="http://schemas.microsoft.com/office/drawing/2014/main" val="829831017"/>
                      </a:ext>
                    </a:extLst>
                  </a:tr>
                </a:tbl>
              </a:graphicData>
            </a:graphic>
          </p:graphicFrame>
        </mc:Fallback>
      </mc:AlternateContent>
      <p:sp>
        <p:nvSpPr>
          <p:cNvPr id="7" name="TextBox 6">
            <a:extLst>
              <a:ext uri="{FF2B5EF4-FFF2-40B4-BE49-F238E27FC236}">
                <a16:creationId xmlns:a16="http://schemas.microsoft.com/office/drawing/2014/main" id="{A2ED1C7A-9A75-81E7-100B-096346866079}"/>
              </a:ext>
            </a:extLst>
          </p:cNvPr>
          <p:cNvSpPr txBox="1"/>
          <p:nvPr/>
        </p:nvSpPr>
        <p:spPr>
          <a:xfrm>
            <a:off x="6262653" y="6192792"/>
            <a:ext cx="5642150" cy="600164"/>
          </a:xfrm>
          <a:prstGeom prst="rect">
            <a:avLst/>
          </a:prstGeom>
          <a:noFill/>
        </p:spPr>
        <p:txBody>
          <a:bodyPr wrap="square" rtlCol="0">
            <a:spAutoFit/>
          </a:bodyPr>
          <a:lstStyle/>
          <a:p>
            <a:r>
              <a:rPr lang="en-US" sz="1100" dirty="0"/>
              <a:t>Source to support the assumption in Table 1: </a:t>
            </a:r>
          </a:p>
          <a:p>
            <a:r>
              <a:rPr lang="en-US" sz="1100" dirty="0">
                <a:hlinkClick r:id="rId3"/>
              </a:rPr>
              <a:t>https://www.minvivienda.gov.co/sites/default/files/documentos/titulo_d.pdf</a:t>
            </a:r>
            <a:r>
              <a:rPr lang="en-US" sz="1100" dirty="0"/>
              <a:t> </a:t>
            </a:r>
          </a:p>
          <a:p>
            <a:r>
              <a:rPr lang="en-US" sz="1100" dirty="0">
                <a:hlinkClick r:id="rId4"/>
              </a:rPr>
              <a:t>https://comunidad.udistrital.edu.co/javalerof/files/2015/09/titulo_d_version_prueba.pdf</a:t>
            </a:r>
            <a:r>
              <a:rPr lang="en-US" sz="1100" dirty="0"/>
              <a:t> </a:t>
            </a:r>
          </a:p>
        </p:txBody>
      </p:sp>
      <p:sp>
        <p:nvSpPr>
          <p:cNvPr id="8" name="TextBox 7">
            <a:extLst>
              <a:ext uri="{FF2B5EF4-FFF2-40B4-BE49-F238E27FC236}">
                <a16:creationId xmlns:a16="http://schemas.microsoft.com/office/drawing/2014/main" id="{5F24E273-8D6E-DD44-0CDA-8AEED06AD207}"/>
              </a:ext>
            </a:extLst>
          </p:cNvPr>
          <p:cNvSpPr txBox="1"/>
          <p:nvPr/>
        </p:nvSpPr>
        <p:spPr>
          <a:xfrm>
            <a:off x="422682" y="1565089"/>
            <a:ext cx="4080872" cy="261610"/>
          </a:xfrm>
          <a:prstGeom prst="rect">
            <a:avLst/>
          </a:prstGeom>
          <a:noFill/>
        </p:spPr>
        <p:txBody>
          <a:bodyPr wrap="square" rtlCol="0">
            <a:spAutoFit/>
          </a:bodyPr>
          <a:lstStyle/>
          <a:p>
            <a:r>
              <a:rPr lang="en-US" sz="1100" b="1" dirty="0"/>
              <a:t>Table 1</a:t>
            </a:r>
            <a:r>
              <a:rPr lang="en-US" sz="1100" dirty="0"/>
              <a:t>: Water demand per day and habitant in rural areas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454142-BD0E-2864-04D1-E4A572F544FD}"/>
                  </a:ext>
                </a:extLst>
              </p:cNvPr>
              <p:cNvSpPr txBox="1"/>
              <p:nvPr/>
            </p:nvSpPr>
            <p:spPr>
              <a:xfrm>
                <a:off x="213431" y="3526987"/>
                <a:ext cx="449937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Rural areas are always assumed as ‘low’ complexity (i.e., per capita and per day demand equals 100).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multiplier applied for commercial and industrial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 25% loss term is accounted for (i.e., calculated demand is multiplied by </a:t>
                </a:r>
                <a14:m>
                  <m:oMath xmlns:m="http://schemas.openxmlformats.org/officeDocument/2006/math">
                    <m:f>
                      <m:fPr>
                        <m:type m:val="lin"/>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1−0.25</m:t>
                            </m:r>
                          </m:e>
                        </m:d>
                        <m:r>
                          <a:rPr lang="en-US" sz="1400" b="0" i="1" smtClean="0">
                            <a:latin typeface="Cambria Math" panose="02040503050406030204" pitchFamily="18" charset="0"/>
                          </a:rPr>
                          <m:t>=1.33</m:t>
                        </m:r>
                      </m:den>
                    </m:f>
                  </m:oMath>
                </a14:m>
                <a:endParaRPr lang="en-US" sz="1400" dirty="0"/>
              </a:p>
            </p:txBody>
          </p:sp>
        </mc:Choice>
        <mc:Fallback xmlns="">
          <p:sp>
            <p:nvSpPr>
              <p:cNvPr id="9" name="TextBox 8">
                <a:extLst>
                  <a:ext uri="{FF2B5EF4-FFF2-40B4-BE49-F238E27FC236}">
                    <a16:creationId xmlns:a16="http://schemas.microsoft.com/office/drawing/2014/main" id="{95454142-BD0E-2864-04D1-E4A572F544FD}"/>
                  </a:ext>
                </a:extLst>
              </p:cNvPr>
              <p:cNvSpPr txBox="1">
                <a:spLocks noRot="1" noChangeAspect="1" noMove="1" noResize="1" noEditPoints="1" noAdjustHandles="1" noChangeArrowheads="1" noChangeShapeType="1" noTextEdit="1"/>
              </p:cNvSpPr>
              <p:nvPr/>
            </p:nvSpPr>
            <p:spPr>
              <a:xfrm>
                <a:off x="213431" y="3526987"/>
                <a:ext cx="4499374" cy="1600438"/>
              </a:xfrm>
              <a:prstGeom prst="rect">
                <a:avLst/>
              </a:prstGeom>
              <a:blipFill>
                <a:blip r:embed="rId5"/>
                <a:stretch>
                  <a:fillRect l="-136" t="-763" b="-29008"/>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A92AD389-A480-07DD-28F9-5D6C5565C968}"/>
              </a:ext>
            </a:extLst>
          </p:cNvPr>
          <p:cNvSpPr>
            <a:spLocks noGrp="1"/>
          </p:cNvSpPr>
          <p:nvPr>
            <p:ph type="sldNum" sz="quarter" idx="12"/>
          </p:nvPr>
        </p:nvSpPr>
        <p:spPr/>
        <p:txBody>
          <a:bodyPr/>
          <a:lstStyle/>
          <a:p>
            <a:fld id="{27CDDC79-9182-4F73-A31D-1D235784DB13}" type="slidenum">
              <a:rPr lang="en-US" smtClean="0"/>
              <a:t>12</a:t>
            </a:fld>
            <a:endParaRPr lang="en-US"/>
          </a:p>
        </p:txBody>
      </p:sp>
      <p:pic>
        <p:nvPicPr>
          <p:cNvPr id="12" name="Picture 11" descr="A screenshot of a graph showing the different types of water&#10;&#10;AI-generated content may be incorrect.">
            <a:extLst>
              <a:ext uri="{FF2B5EF4-FFF2-40B4-BE49-F238E27FC236}">
                <a16:creationId xmlns:a16="http://schemas.microsoft.com/office/drawing/2014/main" id="{29ADB73C-E2B3-EBC5-A5DF-EF1C5910D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9564" y="1361869"/>
            <a:ext cx="6455239" cy="3765556"/>
          </a:xfrm>
          <a:prstGeom prst="rect">
            <a:avLst/>
          </a:prstGeom>
        </p:spPr>
      </p:pic>
    </p:spTree>
    <p:extLst>
      <p:ext uri="{BB962C8B-B14F-4D97-AF65-F5344CB8AC3E}">
        <p14:creationId xmlns:p14="http://schemas.microsoft.com/office/powerpoint/2010/main" val="3358169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0D23F-973F-FFAA-ABBA-BA21BEE68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F7B5C-446E-D2CA-E34C-D91259FB47C9}"/>
              </a:ext>
            </a:extLst>
          </p:cNvPr>
          <p:cNvSpPr>
            <a:spLocks noGrp="1"/>
          </p:cNvSpPr>
          <p:nvPr>
            <p:ph type="title"/>
          </p:nvPr>
        </p:nvSpPr>
        <p:spPr>
          <a:xfrm>
            <a:off x="482966" y="268394"/>
            <a:ext cx="10515600" cy="529540"/>
          </a:xfrm>
        </p:spPr>
        <p:txBody>
          <a:bodyPr>
            <a:normAutofit fontScale="90000"/>
          </a:bodyPr>
          <a:lstStyle/>
          <a:p>
            <a:r>
              <a:rPr lang="en-US" dirty="0"/>
              <a:t>Irrigation Demand Scenarios and assumptions</a:t>
            </a:r>
          </a:p>
        </p:txBody>
      </p:sp>
      <p:sp>
        <p:nvSpPr>
          <p:cNvPr id="10" name="Slide Number Placeholder 9">
            <a:extLst>
              <a:ext uri="{FF2B5EF4-FFF2-40B4-BE49-F238E27FC236}">
                <a16:creationId xmlns:a16="http://schemas.microsoft.com/office/drawing/2014/main" id="{385BE019-9330-1791-94FB-30410048B7A6}"/>
              </a:ext>
            </a:extLst>
          </p:cNvPr>
          <p:cNvSpPr>
            <a:spLocks noGrp="1"/>
          </p:cNvSpPr>
          <p:nvPr>
            <p:ph type="sldNum" sz="quarter" idx="12"/>
          </p:nvPr>
        </p:nvSpPr>
        <p:spPr/>
        <p:txBody>
          <a:bodyPr/>
          <a:lstStyle/>
          <a:p>
            <a:fld id="{27CDDC79-9182-4F73-A31D-1D235784DB13}" type="slidenum">
              <a:rPr lang="en-US" smtClean="0"/>
              <a:t>13</a:t>
            </a:fld>
            <a:endParaRPr lang="en-US"/>
          </a:p>
        </p:txBody>
      </p:sp>
      <p:sp>
        <p:nvSpPr>
          <p:cNvPr id="11" name="TextBox 10">
            <a:extLst>
              <a:ext uri="{FF2B5EF4-FFF2-40B4-BE49-F238E27FC236}">
                <a16:creationId xmlns:a16="http://schemas.microsoft.com/office/drawing/2014/main" id="{CE7E7989-7691-81F5-2DC6-BED6892A0D2F}"/>
              </a:ext>
            </a:extLst>
          </p:cNvPr>
          <p:cNvSpPr txBox="1"/>
          <p:nvPr/>
        </p:nvSpPr>
        <p:spPr>
          <a:xfrm>
            <a:off x="178473" y="1151223"/>
            <a:ext cx="5157479" cy="5078313"/>
          </a:xfrm>
          <a:prstGeom prst="rect">
            <a:avLst/>
          </a:prstGeom>
          <a:noFill/>
        </p:spPr>
        <p:txBody>
          <a:bodyPr wrap="square" rtlCol="0">
            <a:spAutoFit/>
          </a:bodyPr>
          <a:lstStyle/>
          <a:p>
            <a:r>
              <a:rPr lang="en-US" u="sng" dirty="0"/>
              <a:t>Two crops are included: Rice and Oil palm trees</a:t>
            </a:r>
          </a:p>
          <a:p>
            <a:pPr marL="285750" indent="-285750">
              <a:buFont typeface="Arial" panose="020B0604020202020204" pitchFamily="34" charset="0"/>
              <a:buChar char="•"/>
            </a:pPr>
            <a:endParaRPr lang="en-US" dirty="0"/>
          </a:p>
          <a:p>
            <a:r>
              <a:rPr lang="en-US" dirty="0"/>
              <a:t>Across all sub-basins, the below assumptions are considered for </a:t>
            </a:r>
            <a:r>
              <a:rPr lang="en-US" b="1" dirty="0"/>
              <a:t>Rice</a:t>
            </a:r>
            <a:r>
              <a:rPr lang="en-US" dirty="0"/>
              <a:t>:</a:t>
            </a:r>
          </a:p>
          <a:p>
            <a:pPr marL="285750" indent="-285750">
              <a:buFont typeface="Arial" panose="020B0604020202020204" pitchFamily="34" charset="0"/>
              <a:buChar char="•"/>
            </a:pPr>
            <a:r>
              <a:rPr lang="en-US" dirty="0"/>
              <a:t>15% of the rice cultivated land is assumed to be planted during the ‘dry’ season. 100% of those land are assumed to be irrigated</a:t>
            </a:r>
          </a:p>
          <a:p>
            <a:pPr marL="285750" indent="-285750">
              <a:buFont typeface="Arial" panose="020B0604020202020204" pitchFamily="34" charset="0"/>
              <a:buChar char="•"/>
            </a:pPr>
            <a:r>
              <a:rPr lang="en-US" dirty="0"/>
              <a:t>85% of the rice cultivated land is assumed to be planted during the ‘wet’ season. None of those plantation are assumed to be irrigated</a:t>
            </a:r>
          </a:p>
          <a:p>
            <a:pPr marL="285750" indent="-285750">
              <a:buFont typeface="Arial" panose="020B0604020202020204" pitchFamily="34" charset="0"/>
              <a:buChar char="•"/>
            </a:pPr>
            <a:r>
              <a:rPr lang="en-US" dirty="0"/>
              <a:t>Irrigation efficiency: 36%</a:t>
            </a:r>
          </a:p>
          <a:p>
            <a:pPr marL="285750" indent="-285750">
              <a:buFont typeface="Arial" panose="020B0604020202020204" pitchFamily="34" charset="0"/>
              <a:buChar char="•"/>
            </a:pPr>
            <a:endParaRPr lang="en-US" dirty="0"/>
          </a:p>
          <a:p>
            <a:r>
              <a:rPr lang="en-US" dirty="0"/>
              <a:t>Across all sub-basins, the below assumptions are considered for </a:t>
            </a:r>
            <a:r>
              <a:rPr lang="en-US" b="1" dirty="0"/>
              <a:t>Oil palm trees</a:t>
            </a:r>
            <a:r>
              <a:rPr lang="en-US" dirty="0"/>
              <a:t>:</a:t>
            </a:r>
          </a:p>
          <a:p>
            <a:pPr marL="285750" indent="-285750">
              <a:buFont typeface="Arial" panose="020B0604020202020204" pitchFamily="34" charset="0"/>
              <a:buChar char="•"/>
            </a:pPr>
            <a:r>
              <a:rPr lang="en-US" dirty="0"/>
              <a:t>30% of the oil palm tree plantation are assumed to be irrigated</a:t>
            </a:r>
          </a:p>
          <a:p>
            <a:pPr marL="285750" indent="-285750">
              <a:buFont typeface="Arial" panose="020B0604020202020204" pitchFamily="34" charset="0"/>
              <a:buChar char="•"/>
            </a:pPr>
            <a:r>
              <a:rPr lang="en-US" dirty="0"/>
              <a:t>Irrigation efficiency: 36%</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7F77A0C-13C9-8E8A-51B5-79EFC601F99A}"/>
              </a:ext>
            </a:extLst>
          </p:cNvPr>
          <p:cNvSpPr txBox="1"/>
          <p:nvPr/>
        </p:nvSpPr>
        <p:spPr>
          <a:xfrm>
            <a:off x="5867766" y="5147617"/>
            <a:ext cx="5749536" cy="461665"/>
          </a:xfrm>
          <a:prstGeom prst="rect">
            <a:avLst/>
          </a:prstGeom>
          <a:noFill/>
        </p:spPr>
        <p:txBody>
          <a:bodyPr wrap="square" rtlCol="0">
            <a:spAutoFit/>
          </a:bodyPr>
          <a:lstStyle/>
          <a:p>
            <a:r>
              <a:rPr lang="en-US" sz="1200" u="sng" dirty="0"/>
              <a:t>Note</a:t>
            </a:r>
            <a:r>
              <a:rPr lang="en-US" sz="1200" dirty="0"/>
              <a:t>: irrigation demand shown on these maps does not include the effect of climate change. The projected years refer to the projections in cultivated areas only.</a:t>
            </a:r>
          </a:p>
        </p:txBody>
      </p:sp>
      <p:pic>
        <p:nvPicPr>
          <p:cNvPr id="14" name="Picture 13" descr="A screenshot of a graph&#10;&#10;AI-generated content may be incorrect.">
            <a:extLst>
              <a:ext uri="{FF2B5EF4-FFF2-40B4-BE49-F238E27FC236}">
                <a16:creationId xmlns:a16="http://schemas.microsoft.com/office/drawing/2014/main" id="{A574022D-3322-0145-94C8-CE09428C3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193" y="1479550"/>
            <a:ext cx="6324610" cy="3689356"/>
          </a:xfrm>
          <a:prstGeom prst="rect">
            <a:avLst/>
          </a:prstGeom>
        </p:spPr>
      </p:pic>
    </p:spTree>
    <p:extLst>
      <p:ext uri="{BB962C8B-B14F-4D97-AF65-F5344CB8AC3E}">
        <p14:creationId xmlns:p14="http://schemas.microsoft.com/office/powerpoint/2010/main" val="23278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E2975-42B4-A0B7-27D4-EB96782CB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0BB74-B2EA-4BC8-DB10-EC56E459DCD6}"/>
              </a:ext>
            </a:extLst>
          </p:cNvPr>
          <p:cNvSpPr>
            <a:spLocks noGrp="1"/>
          </p:cNvSpPr>
          <p:nvPr>
            <p:ph type="title"/>
          </p:nvPr>
        </p:nvSpPr>
        <p:spPr>
          <a:xfrm>
            <a:off x="481446" y="317820"/>
            <a:ext cx="10515600" cy="529540"/>
          </a:xfrm>
        </p:spPr>
        <p:txBody>
          <a:bodyPr>
            <a:noAutofit/>
          </a:bodyPr>
          <a:lstStyle/>
          <a:p>
            <a:r>
              <a:rPr lang="en-US" sz="3200" dirty="0"/>
              <a:t>Irrigation requirement: sensitivity to climate change</a:t>
            </a:r>
          </a:p>
        </p:txBody>
      </p:sp>
      <p:sp>
        <p:nvSpPr>
          <p:cNvPr id="10" name="Slide Number Placeholder 9">
            <a:extLst>
              <a:ext uri="{FF2B5EF4-FFF2-40B4-BE49-F238E27FC236}">
                <a16:creationId xmlns:a16="http://schemas.microsoft.com/office/drawing/2014/main" id="{CF7AC809-AD6D-7DDA-F6AD-247DB16C237D}"/>
              </a:ext>
            </a:extLst>
          </p:cNvPr>
          <p:cNvSpPr>
            <a:spLocks noGrp="1"/>
          </p:cNvSpPr>
          <p:nvPr>
            <p:ph type="sldNum" sz="quarter" idx="12"/>
          </p:nvPr>
        </p:nvSpPr>
        <p:spPr/>
        <p:txBody>
          <a:bodyPr/>
          <a:lstStyle/>
          <a:p>
            <a:fld id="{27CDDC79-9182-4F73-A31D-1D235784DB13}" type="slidenum">
              <a:rPr lang="en-US" smtClean="0"/>
              <a:t>14</a:t>
            </a:fld>
            <a:endParaRPr lang="en-US"/>
          </a:p>
        </p:txBody>
      </p:sp>
      <p:sp>
        <p:nvSpPr>
          <p:cNvPr id="21" name="TextBox 20">
            <a:extLst>
              <a:ext uri="{FF2B5EF4-FFF2-40B4-BE49-F238E27FC236}">
                <a16:creationId xmlns:a16="http://schemas.microsoft.com/office/drawing/2014/main" id="{C25C9A56-1251-927D-5741-A89A6CCB1F9E}"/>
              </a:ext>
            </a:extLst>
          </p:cNvPr>
          <p:cNvSpPr txBox="1"/>
          <p:nvPr/>
        </p:nvSpPr>
        <p:spPr>
          <a:xfrm>
            <a:off x="1920898" y="6144682"/>
            <a:ext cx="8486158" cy="461665"/>
          </a:xfrm>
          <a:prstGeom prst="rect">
            <a:avLst/>
          </a:prstGeom>
          <a:noFill/>
        </p:spPr>
        <p:txBody>
          <a:bodyPr wrap="square" rtlCol="0">
            <a:spAutoFit/>
          </a:bodyPr>
          <a:lstStyle/>
          <a:p>
            <a:r>
              <a:rPr lang="en-US" sz="1200" dirty="0"/>
              <a:t>Note 1: the star symbols show the ‘no climate change’ scenario.</a:t>
            </a:r>
          </a:p>
          <a:p>
            <a:r>
              <a:rPr lang="en-US" sz="1200" dirty="0"/>
              <a:t>Note 2: the black lines are isolines of specific changes from the reference ‘no change scenario’.</a:t>
            </a:r>
          </a:p>
        </p:txBody>
      </p:sp>
      <p:sp>
        <p:nvSpPr>
          <p:cNvPr id="22" name="TextBox 21">
            <a:extLst>
              <a:ext uri="{FF2B5EF4-FFF2-40B4-BE49-F238E27FC236}">
                <a16:creationId xmlns:a16="http://schemas.microsoft.com/office/drawing/2014/main" id="{1917C099-C9B2-685C-4D06-45912899EA6C}"/>
              </a:ext>
            </a:extLst>
          </p:cNvPr>
          <p:cNvSpPr txBox="1"/>
          <p:nvPr/>
        </p:nvSpPr>
        <p:spPr>
          <a:xfrm>
            <a:off x="1506902" y="1027814"/>
            <a:ext cx="4267200" cy="369332"/>
          </a:xfrm>
          <a:prstGeom prst="rect">
            <a:avLst/>
          </a:prstGeom>
          <a:noFill/>
        </p:spPr>
        <p:txBody>
          <a:bodyPr wrap="square" rtlCol="0">
            <a:spAutoFit/>
          </a:bodyPr>
          <a:lstStyle/>
          <a:p>
            <a:r>
              <a:rPr lang="en-US" u="sng" dirty="0"/>
              <a:t>Simulated irrigation requirement for Rice</a:t>
            </a:r>
          </a:p>
        </p:txBody>
      </p:sp>
      <p:sp>
        <p:nvSpPr>
          <p:cNvPr id="23" name="TextBox 22">
            <a:extLst>
              <a:ext uri="{FF2B5EF4-FFF2-40B4-BE49-F238E27FC236}">
                <a16:creationId xmlns:a16="http://schemas.microsoft.com/office/drawing/2014/main" id="{993AD804-9D9B-5B95-0958-8F250F8D9E26}"/>
              </a:ext>
            </a:extLst>
          </p:cNvPr>
          <p:cNvSpPr txBox="1"/>
          <p:nvPr/>
        </p:nvSpPr>
        <p:spPr>
          <a:xfrm>
            <a:off x="6319052" y="1033269"/>
            <a:ext cx="5285503" cy="369332"/>
          </a:xfrm>
          <a:prstGeom prst="rect">
            <a:avLst/>
          </a:prstGeom>
          <a:noFill/>
        </p:spPr>
        <p:txBody>
          <a:bodyPr wrap="square" rtlCol="0">
            <a:spAutoFit/>
          </a:bodyPr>
          <a:lstStyle/>
          <a:p>
            <a:r>
              <a:rPr lang="en-US" u="sng" dirty="0"/>
              <a:t>Simulated irrigation requirement for oil palm trees</a:t>
            </a:r>
          </a:p>
        </p:txBody>
      </p:sp>
      <p:pic>
        <p:nvPicPr>
          <p:cNvPr id="27" name="Picture 26" descr="A chart of different colors&#10;&#10;AI-generated content may be incorrect.">
            <a:extLst>
              <a:ext uri="{FF2B5EF4-FFF2-40B4-BE49-F238E27FC236}">
                <a16:creationId xmlns:a16="http://schemas.microsoft.com/office/drawing/2014/main" id="{C2D78466-1959-CB3B-64EC-D3C5E134A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398" y="1391367"/>
            <a:ext cx="4589098" cy="4589098"/>
          </a:xfrm>
          <a:prstGeom prst="rect">
            <a:avLst/>
          </a:prstGeom>
        </p:spPr>
      </p:pic>
      <p:pic>
        <p:nvPicPr>
          <p:cNvPr id="29" name="Picture 28" descr="A chart of water temperature&#10;&#10;AI-generated content may be incorrect.">
            <a:extLst>
              <a:ext uri="{FF2B5EF4-FFF2-40B4-BE49-F238E27FC236}">
                <a16:creationId xmlns:a16="http://schemas.microsoft.com/office/drawing/2014/main" id="{7AFF3F97-A59A-0D31-B2EE-74EC895D1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902" y="1335986"/>
            <a:ext cx="4589098" cy="4589098"/>
          </a:xfrm>
          <a:prstGeom prst="rect">
            <a:avLst/>
          </a:prstGeom>
        </p:spPr>
      </p:pic>
    </p:spTree>
    <p:extLst>
      <p:ext uri="{BB962C8B-B14F-4D97-AF65-F5344CB8AC3E}">
        <p14:creationId xmlns:p14="http://schemas.microsoft.com/office/powerpoint/2010/main" val="115098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B6A6EB-9AE6-9E94-B2F3-2A78CDFE983A}"/>
              </a:ext>
            </a:extLst>
          </p:cNvPr>
          <p:cNvSpPr>
            <a:spLocks noGrp="1"/>
          </p:cNvSpPr>
          <p:nvPr>
            <p:ph type="sldNum" sz="quarter" idx="12"/>
          </p:nvPr>
        </p:nvSpPr>
        <p:spPr/>
        <p:txBody>
          <a:bodyPr/>
          <a:lstStyle/>
          <a:p>
            <a:fld id="{27CDDC79-9182-4F73-A31D-1D235784DB13}" type="slidenum">
              <a:rPr lang="en-US" smtClean="0"/>
              <a:t>15</a:t>
            </a:fld>
            <a:endParaRPr lang="en-US"/>
          </a:p>
        </p:txBody>
      </p:sp>
      <p:sp>
        <p:nvSpPr>
          <p:cNvPr id="15" name="Title 1">
            <a:extLst>
              <a:ext uri="{FF2B5EF4-FFF2-40B4-BE49-F238E27FC236}">
                <a16:creationId xmlns:a16="http://schemas.microsoft.com/office/drawing/2014/main" id="{C405551B-DA3C-64C0-2835-A95787C64B28}"/>
              </a:ext>
            </a:extLst>
          </p:cNvPr>
          <p:cNvSpPr>
            <a:spLocks noGrp="1"/>
          </p:cNvSpPr>
          <p:nvPr>
            <p:ph type="title"/>
          </p:nvPr>
        </p:nvSpPr>
        <p:spPr>
          <a:xfrm>
            <a:off x="522437" y="571001"/>
            <a:ext cx="10515600" cy="529540"/>
          </a:xfrm>
        </p:spPr>
        <p:txBody>
          <a:bodyPr>
            <a:noAutofit/>
          </a:bodyPr>
          <a:lstStyle/>
          <a:p>
            <a:r>
              <a:rPr lang="en-US" sz="3200" dirty="0"/>
              <a:t>Total irrigation demand across the </a:t>
            </a:r>
            <a:r>
              <a:rPr lang="en-US" sz="3200" dirty="0" err="1"/>
              <a:t>Orinoquia</a:t>
            </a:r>
            <a:r>
              <a:rPr lang="en-US" sz="3200" dirty="0"/>
              <a:t> River basin</a:t>
            </a:r>
          </a:p>
        </p:txBody>
      </p:sp>
      <p:sp>
        <p:nvSpPr>
          <p:cNvPr id="16" name="TextBox 15">
            <a:extLst>
              <a:ext uri="{FF2B5EF4-FFF2-40B4-BE49-F238E27FC236}">
                <a16:creationId xmlns:a16="http://schemas.microsoft.com/office/drawing/2014/main" id="{01B7C5AA-299E-1A9C-4D1A-9F472C392B20}"/>
              </a:ext>
            </a:extLst>
          </p:cNvPr>
          <p:cNvSpPr txBox="1"/>
          <p:nvPr/>
        </p:nvSpPr>
        <p:spPr>
          <a:xfrm>
            <a:off x="1334926" y="1293411"/>
            <a:ext cx="3684693" cy="369332"/>
          </a:xfrm>
          <a:prstGeom prst="rect">
            <a:avLst/>
          </a:prstGeom>
          <a:noFill/>
        </p:spPr>
        <p:txBody>
          <a:bodyPr wrap="square" rtlCol="0">
            <a:spAutoFit/>
          </a:bodyPr>
          <a:lstStyle/>
          <a:p>
            <a:pPr algn="ctr"/>
            <a:r>
              <a:rPr lang="en-US" u="sng" dirty="0"/>
              <a:t>Irrigated areas as in 2022</a:t>
            </a:r>
          </a:p>
        </p:txBody>
      </p:sp>
      <p:sp>
        <p:nvSpPr>
          <p:cNvPr id="17" name="TextBox 16">
            <a:extLst>
              <a:ext uri="{FF2B5EF4-FFF2-40B4-BE49-F238E27FC236}">
                <a16:creationId xmlns:a16="http://schemas.microsoft.com/office/drawing/2014/main" id="{68C9AC39-2CFD-2CB9-A2F9-CA884C978D35}"/>
              </a:ext>
            </a:extLst>
          </p:cNvPr>
          <p:cNvSpPr txBox="1"/>
          <p:nvPr/>
        </p:nvSpPr>
        <p:spPr>
          <a:xfrm>
            <a:off x="6167961" y="1318921"/>
            <a:ext cx="4207939" cy="369332"/>
          </a:xfrm>
          <a:prstGeom prst="rect">
            <a:avLst/>
          </a:prstGeom>
          <a:noFill/>
        </p:spPr>
        <p:txBody>
          <a:bodyPr wrap="square" rtlCol="0">
            <a:spAutoFit/>
          </a:bodyPr>
          <a:lstStyle/>
          <a:p>
            <a:pPr algn="ctr"/>
            <a:r>
              <a:rPr lang="en-US" u="sng" dirty="0"/>
              <a:t>Projected irrigated areas as in 2050</a:t>
            </a:r>
          </a:p>
        </p:txBody>
      </p:sp>
      <p:pic>
        <p:nvPicPr>
          <p:cNvPr id="19" name="Picture 18" descr="A chart of different colors&#10;&#10;AI-generated content may be incorrect.">
            <a:extLst>
              <a:ext uri="{FF2B5EF4-FFF2-40B4-BE49-F238E27FC236}">
                <a16:creationId xmlns:a16="http://schemas.microsoft.com/office/drawing/2014/main" id="{D17D14AA-65B2-303A-4D42-F7D53488B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10" y="1666084"/>
            <a:ext cx="4833346" cy="4833346"/>
          </a:xfrm>
          <a:prstGeom prst="rect">
            <a:avLst/>
          </a:prstGeom>
        </p:spPr>
      </p:pic>
      <p:pic>
        <p:nvPicPr>
          <p:cNvPr id="21" name="Picture 20" descr="A chart of a temperature increase&#10;&#10;AI-generated content may be incorrect.">
            <a:extLst>
              <a:ext uri="{FF2B5EF4-FFF2-40B4-BE49-F238E27FC236}">
                <a16:creationId xmlns:a16="http://schemas.microsoft.com/office/drawing/2014/main" id="{BA3A45B7-8284-9093-3098-4252740F9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961" y="1605629"/>
            <a:ext cx="4833346" cy="4833346"/>
          </a:xfrm>
          <a:prstGeom prst="rect">
            <a:avLst/>
          </a:prstGeom>
        </p:spPr>
      </p:pic>
    </p:spTree>
    <p:extLst>
      <p:ext uri="{BB962C8B-B14F-4D97-AF65-F5344CB8AC3E}">
        <p14:creationId xmlns:p14="http://schemas.microsoft.com/office/powerpoint/2010/main" val="906498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36E55-0769-3270-307B-CC26B5E36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9E262-7DC8-4077-DBE1-268135921274}"/>
              </a:ext>
            </a:extLst>
          </p:cNvPr>
          <p:cNvSpPr>
            <a:spLocks noGrp="1"/>
          </p:cNvSpPr>
          <p:nvPr>
            <p:ph type="title"/>
          </p:nvPr>
        </p:nvSpPr>
        <p:spPr>
          <a:xfrm>
            <a:off x="482966" y="268394"/>
            <a:ext cx="10515600" cy="529540"/>
          </a:xfrm>
        </p:spPr>
        <p:txBody>
          <a:bodyPr>
            <a:normAutofit fontScale="90000"/>
          </a:bodyPr>
          <a:lstStyle/>
          <a:p>
            <a:r>
              <a:rPr lang="en-US" dirty="0"/>
              <a:t>Livestock Demand Scenarios and assumptions</a:t>
            </a:r>
          </a:p>
        </p:txBody>
      </p:sp>
      <p:sp>
        <p:nvSpPr>
          <p:cNvPr id="10" name="Slide Number Placeholder 9">
            <a:extLst>
              <a:ext uri="{FF2B5EF4-FFF2-40B4-BE49-F238E27FC236}">
                <a16:creationId xmlns:a16="http://schemas.microsoft.com/office/drawing/2014/main" id="{895B2C6F-4335-8A01-CE32-F5538818761A}"/>
              </a:ext>
            </a:extLst>
          </p:cNvPr>
          <p:cNvSpPr>
            <a:spLocks noGrp="1"/>
          </p:cNvSpPr>
          <p:nvPr>
            <p:ph type="sldNum" sz="quarter" idx="12"/>
          </p:nvPr>
        </p:nvSpPr>
        <p:spPr/>
        <p:txBody>
          <a:bodyPr/>
          <a:lstStyle/>
          <a:p>
            <a:fld id="{27CDDC79-9182-4F73-A31D-1D235784DB13}" type="slidenum">
              <a:rPr lang="en-US" smtClean="0"/>
              <a:t>16</a:t>
            </a:fld>
            <a:endParaRPr lang="en-US"/>
          </a:p>
        </p:txBody>
      </p:sp>
      <p:sp>
        <p:nvSpPr>
          <p:cNvPr id="11" name="TextBox 10">
            <a:extLst>
              <a:ext uri="{FF2B5EF4-FFF2-40B4-BE49-F238E27FC236}">
                <a16:creationId xmlns:a16="http://schemas.microsoft.com/office/drawing/2014/main" id="{9AB32DAE-7C80-8ADF-6F1A-2206F921B8E6}"/>
              </a:ext>
            </a:extLst>
          </p:cNvPr>
          <p:cNvSpPr txBox="1"/>
          <p:nvPr/>
        </p:nvSpPr>
        <p:spPr>
          <a:xfrm>
            <a:off x="178473" y="1151223"/>
            <a:ext cx="5157479" cy="2031325"/>
          </a:xfrm>
          <a:prstGeom prst="rect">
            <a:avLst/>
          </a:prstGeom>
          <a:noFill/>
        </p:spPr>
        <p:txBody>
          <a:bodyPr wrap="square" rtlCol="0">
            <a:spAutoFit/>
          </a:bodyPr>
          <a:lstStyle/>
          <a:p>
            <a:r>
              <a:rPr lang="en-US" u="sng" dirty="0"/>
              <a:t>Three animal types are considered: chickens, pigs and cattle</a:t>
            </a:r>
          </a:p>
          <a:p>
            <a:pPr marL="285750" indent="-285750">
              <a:buFont typeface="Arial" panose="020B0604020202020204" pitchFamily="34" charset="0"/>
              <a:buChar char="•"/>
            </a:pPr>
            <a:endParaRPr lang="en-US" dirty="0"/>
          </a:p>
          <a:p>
            <a:r>
              <a:rPr lang="en-US" dirty="0"/>
              <a:t>The following assumptions are applied to all sub-basins:</a:t>
            </a:r>
          </a:p>
          <a:p>
            <a:endParaRPr lang="en-US" dirty="0"/>
          </a:p>
          <a:p>
            <a:pPr marL="285750" indent="-285750">
              <a:buFont typeface="Arial" panose="020B0604020202020204" pitchFamily="34" charset="0"/>
              <a:buChar char="•"/>
            </a:pPr>
            <a:endParaRPr lang="en-US" dirty="0"/>
          </a:p>
        </p:txBody>
      </p:sp>
      <p:pic>
        <p:nvPicPr>
          <p:cNvPr id="4" name="Picture 3" descr="A collage of maps of water&#10;&#10;AI-generated content may be incorrect.">
            <a:extLst>
              <a:ext uri="{FF2B5EF4-FFF2-40B4-BE49-F238E27FC236}">
                <a16:creationId xmlns:a16="http://schemas.microsoft.com/office/drawing/2014/main" id="{8D79ED9C-262A-9F76-88E4-2248B1D8A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941" y="1281877"/>
            <a:ext cx="6516586" cy="3801342"/>
          </a:xfrm>
          <a:prstGeom prst="rect">
            <a:avLst/>
          </a:prstGeom>
        </p:spPr>
      </p:pic>
      <p:graphicFrame>
        <p:nvGraphicFramePr>
          <p:cNvPr id="6" name="Table 5">
            <a:extLst>
              <a:ext uri="{FF2B5EF4-FFF2-40B4-BE49-F238E27FC236}">
                <a16:creationId xmlns:a16="http://schemas.microsoft.com/office/drawing/2014/main" id="{A788DC60-0B89-88C6-B0A8-F23D44C0D429}"/>
              </a:ext>
            </a:extLst>
          </p:cNvPr>
          <p:cNvGraphicFramePr>
            <a:graphicFrameLocks noGrp="1"/>
          </p:cNvGraphicFramePr>
          <p:nvPr>
            <p:extLst>
              <p:ext uri="{D42A27DB-BD31-4B8C-83A1-F6EECF244321}">
                <p14:modId xmlns:p14="http://schemas.microsoft.com/office/powerpoint/2010/main" val="1666054446"/>
              </p:ext>
            </p:extLst>
          </p:nvPr>
        </p:nvGraphicFramePr>
        <p:xfrm>
          <a:off x="511900" y="2956717"/>
          <a:ext cx="4824052" cy="1158240"/>
        </p:xfrm>
        <a:graphic>
          <a:graphicData uri="http://schemas.openxmlformats.org/drawingml/2006/table">
            <a:tbl>
              <a:tblPr firstRow="1" bandRow="1">
                <a:tableStyleId>{5C22544A-7EE6-4342-B048-85BDC9FD1C3A}</a:tableStyleId>
              </a:tblPr>
              <a:tblGrid>
                <a:gridCol w="1206013">
                  <a:extLst>
                    <a:ext uri="{9D8B030D-6E8A-4147-A177-3AD203B41FA5}">
                      <a16:colId xmlns:a16="http://schemas.microsoft.com/office/drawing/2014/main" val="676398157"/>
                    </a:ext>
                  </a:extLst>
                </a:gridCol>
                <a:gridCol w="1206013">
                  <a:extLst>
                    <a:ext uri="{9D8B030D-6E8A-4147-A177-3AD203B41FA5}">
                      <a16:colId xmlns:a16="http://schemas.microsoft.com/office/drawing/2014/main" val="772371794"/>
                    </a:ext>
                  </a:extLst>
                </a:gridCol>
                <a:gridCol w="1206013">
                  <a:extLst>
                    <a:ext uri="{9D8B030D-6E8A-4147-A177-3AD203B41FA5}">
                      <a16:colId xmlns:a16="http://schemas.microsoft.com/office/drawing/2014/main" val="406327845"/>
                    </a:ext>
                  </a:extLst>
                </a:gridCol>
                <a:gridCol w="1206013">
                  <a:extLst>
                    <a:ext uri="{9D8B030D-6E8A-4147-A177-3AD203B41FA5}">
                      <a16:colId xmlns:a16="http://schemas.microsoft.com/office/drawing/2014/main" val="1446126176"/>
                    </a:ext>
                  </a:extLst>
                </a:gridCol>
              </a:tblGrid>
              <a:tr h="222797">
                <a:tc>
                  <a:txBody>
                    <a:bodyPr/>
                    <a:lstStyle/>
                    <a:p>
                      <a:endParaRPr lang="en-US" sz="1600" dirty="0"/>
                    </a:p>
                  </a:txBody>
                  <a:tcPr/>
                </a:tc>
                <a:tc>
                  <a:txBody>
                    <a:bodyPr/>
                    <a:lstStyle/>
                    <a:p>
                      <a:r>
                        <a:rPr lang="en-US" sz="1600" dirty="0"/>
                        <a:t>Chickens</a:t>
                      </a:r>
                    </a:p>
                  </a:txBody>
                  <a:tcPr/>
                </a:tc>
                <a:tc>
                  <a:txBody>
                    <a:bodyPr/>
                    <a:lstStyle/>
                    <a:p>
                      <a:r>
                        <a:rPr lang="en-US" sz="1600" dirty="0"/>
                        <a:t>Pigs</a:t>
                      </a:r>
                    </a:p>
                  </a:txBody>
                  <a:tcPr/>
                </a:tc>
                <a:tc>
                  <a:txBody>
                    <a:bodyPr/>
                    <a:lstStyle/>
                    <a:p>
                      <a:r>
                        <a:rPr lang="en-US" sz="1600" dirty="0"/>
                        <a:t>Cattle</a:t>
                      </a:r>
                    </a:p>
                  </a:txBody>
                  <a:tcPr/>
                </a:tc>
                <a:extLst>
                  <a:ext uri="{0D108BD9-81ED-4DB2-BD59-A6C34878D82A}">
                    <a16:rowId xmlns:a16="http://schemas.microsoft.com/office/drawing/2014/main" val="1498237990"/>
                  </a:ext>
                </a:extLst>
              </a:tr>
              <a:tr h="494426">
                <a:tc>
                  <a:txBody>
                    <a:bodyPr/>
                    <a:lstStyle/>
                    <a:p>
                      <a:r>
                        <a:rPr lang="en-US" sz="1600" dirty="0"/>
                        <a:t>Water use per head (m</a:t>
                      </a:r>
                      <a:r>
                        <a:rPr lang="en-US" sz="1600" baseline="30000" dirty="0"/>
                        <a:t>3</a:t>
                      </a:r>
                      <a:r>
                        <a:rPr lang="en-US" sz="1600" dirty="0"/>
                        <a:t>/year)</a:t>
                      </a:r>
                    </a:p>
                  </a:txBody>
                  <a:tcPr/>
                </a:tc>
                <a:tc>
                  <a:txBody>
                    <a:bodyPr/>
                    <a:lstStyle/>
                    <a:p>
                      <a:pPr algn="ctr"/>
                      <a:endParaRPr lang="en-US" sz="1600" dirty="0"/>
                    </a:p>
                    <a:p>
                      <a:pPr algn="ctr"/>
                      <a:r>
                        <a:rPr lang="en-US" sz="1600" dirty="0"/>
                        <a:t>7.3</a:t>
                      </a:r>
                    </a:p>
                  </a:txBody>
                  <a:tcPr/>
                </a:tc>
                <a:tc>
                  <a:txBody>
                    <a:bodyPr/>
                    <a:lstStyle/>
                    <a:p>
                      <a:pPr algn="ctr"/>
                      <a:endParaRPr lang="en-US" sz="1600" dirty="0"/>
                    </a:p>
                    <a:p>
                      <a:pPr algn="ctr"/>
                      <a:r>
                        <a:rPr lang="en-US" sz="1600" dirty="0"/>
                        <a:t>87.4</a:t>
                      </a:r>
                    </a:p>
                  </a:txBody>
                  <a:tcPr/>
                </a:tc>
                <a:tc>
                  <a:txBody>
                    <a:bodyPr/>
                    <a:lstStyle/>
                    <a:p>
                      <a:pPr algn="ctr"/>
                      <a:endParaRPr lang="en-US" sz="1600" dirty="0"/>
                    </a:p>
                    <a:p>
                      <a:pPr algn="ctr"/>
                      <a:r>
                        <a:rPr lang="en-US" sz="1600" dirty="0"/>
                        <a:t>60.2</a:t>
                      </a:r>
                    </a:p>
                  </a:txBody>
                  <a:tcPr/>
                </a:tc>
                <a:extLst>
                  <a:ext uri="{0D108BD9-81ED-4DB2-BD59-A6C34878D82A}">
                    <a16:rowId xmlns:a16="http://schemas.microsoft.com/office/drawing/2014/main" val="3378993728"/>
                  </a:ext>
                </a:extLst>
              </a:tr>
            </a:tbl>
          </a:graphicData>
        </a:graphic>
      </p:graphicFrame>
      <p:sp>
        <p:nvSpPr>
          <p:cNvPr id="7" name="TextBox 6">
            <a:extLst>
              <a:ext uri="{FF2B5EF4-FFF2-40B4-BE49-F238E27FC236}">
                <a16:creationId xmlns:a16="http://schemas.microsoft.com/office/drawing/2014/main" id="{6E0A79CC-46EE-636D-C81F-7B61019ACE8C}"/>
              </a:ext>
            </a:extLst>
          </p:cNvPr>
          <p:cNvSpPr txBox="1"/>
          <p:nvPr/>
        </p:nvSpPr>
        <p:spPr>
          <a:xfrm>
            <a:off x="422682" y="2695107"/>
            <a:ext cx="4080872" cy="261610"/>
          </a:xfrm>
          <a:prstGeom prst="rect">
            <a:avLst/>
          </a:prstGeom>
          <a:noFill/>
        </p:spPr>
        <p:txBody>
          <a:bodyPr wrap="square" rtlCol="0">
            <a:spAutoFit/>
          </a:bodyPr>
          <a:lstStyle/>
          <a:p>
            <a:r>
              <a:rPr lang="en-US" sz="1100" b="1" dirty="0"/>
              <a:t>Table 2</a:t>
            </a:r>
            <a:r>
              <a:rPr lang="en-US" sz="1100" dirty="0"/>
              <a:t>: Water use per animal in livestock industries</a:t>
            </a:r>
          </a:p>
        </p:txBody>
      </p:sp>
      <p:sp>
        <p:nvSpPr>
          <p:cNvPr id="8" name="TextBox 7">
            <a:extLst>
              <a:ext uri="{FF2B5EF4-FFF2-40B4-BE49-F238E27FC236}">
                <a16:creationId xmlns:a16="http://schemas.microsoft.com/office/drawing/2014/main" id="{98466110-1F6D-D0E2-B67A-14BD8E86ED65}"/>
              </a:ext>
            </a:extLst>
          </p:cNvPr>
          <p:cNvSpPr txBox="1"/>
          <p:nvPr/>
        </p:nvSpPr>
        <p:spPr>
          <a:xfrm>
            <a:off x="422682" y="4354912"/>
            <a:ext cx="4913270" cy="369332"/>
          </a:xfrm>
          <a:prstGeom prst="rect">
            <a:avLst/>
          </a:prstGeom>
          <a:noFill/>
        </p:spPr>
        <p:txBody>
          <a:bodyPr wrap="square" rtlCol="0">
            <a:spAutoFit/>
          </a:bodyPr>
          <a:lstStyle/>
          <a:p>
            <a:r>
              <a:rPr lang="en-US" dirty="0"/>
              <a:t>A loss term equal to 25% is applied</a:t>
            </a:r>
          </a:p>
        </p:txBody>
      </p:sp>
    </p:spTree>
    <p:extLst>
      <p:ext uri="{BB962C8B-B14F-4D97-AF65-F5344CB8AC3E}">
        <p14:creationId xmlns:p14="http://schemas.microsoft.com/office/powerpoint/2010/main" val="280639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5B44-0007-B03D-6EBA-2C1E33561F37}"/>
              </a:ext>
            </a:extLst>
          </p:cNvPr>
          <p:cNvSpPr>
            <a:spLocks noGrp="1"/>
          </p:cNvSpPr>
          <p:nvPr>
            <p:ph type="title"/>
          </p:nvPr>
        </p:nvSpPr>
        <p:spPr/>
        <p:txBody>
          <a:bodyPr/>
          <a:lstStyle/>
          <a:p>
            <a:r>
              <a:rPr lang="en-US" dirty="0"/>
              <a:t>Consumptive demand (Summary)</a:t>
            </a:r>
          </a:p>
        </p:txBody>
      </p:sp>
      <p:sp>
        <p:nvSpPr>
          <p:cNvPr id="4" name="Slide Number Placeholder 3">
            <a:extLst>
              <a:ext uri="{FF2B5EF4-FFF2-40B4-BE49-F238E27FC236}">
                <a16:creationId xmlns:a16="http://schemas.microsoft.com/office/drawing/2014/main" id="{86C26F95-4971-DF00-7F87-00187485043E}"/>
              </a:ext>
            </a:extLst>
          </p:cNvPr>
          <p:cNvSpPr>
            <a:spLocks noGrp="1"/>
          </p:cNvSpPr>
          <p:nvPr>
            <p:ph type="sldNum" sz="quarter" idx="12"/>
          </p:nvPr>
        </p:nvSpPr>
        <p:spPr/>
        <p:txBody>
          <a:bodyPr/>
          <a:lstStyle/>
          <a:p>
            <a:fld id="{27CDDC79-9182-4F73-A31D-1D235784DB13}" type="slidenum">
              <a:rPr lang="en-US" smtClean="0"/>
              <a:t>17</a:t>
            </a:fld>
            <a:endParaRPr lang="en-US"/>
          </a:p>
        </p:txBody>
      </p:sp>
      <p:graphicFrame>
        <p:nvGraphicFramePr>
          <p:cNvPr id="5" name="Table 4">
            <a:extLst>
              <a:ext uri="{FF2B5EF4-FFF2-40B4-BE49-F238E27FC236}">
                <a16:creationId xmlns:a16="http://schemas.microsoft.com/office/drawing/2014/main" id="{2A98FBFC-3266-DCEC-FFFE-F57732BCB0E1}"/>
              </a:ext>
            </a:extLst>
          </p:cNvPr>
          <p:cNvGraphicFramePr>
            <a:graphicFrameLocks noGrp="1"/>
          </p:cNvGraphicFramePr>
          <p:nvPr>
            <p:extLst>
              <p:ext uri="{D42A27DB-BD31-4B8C-83A1-F6EECF244321}">
                <p14:modId xmlns:p14="http://schemas.microsoft.com/office/powerpoint/2010/main" val="1029462289"/>
              </p:ext>
            </p:extLst>
          </p:nvPr>
        </p:nvGraphicFramePr>
        <p:xfrm>
          <a:off x="838200" y="1690688"/>
          <a:ext cx="10337800" cy="3033606"/>
        </p:xfrm>
        <a:graphic>
          <a:graphicData uri="http://schemas.openxmlformats.org/drawingml/2006/table">
            <a:tbl>
              <a:tblPr firstRow="1" bandRow="1">
                <a:tableStyleId>{5C22544A-7EE6-4342-B048-85BDC9FD1C3A}</a:tableStyleId>
              </a:tblPr>
              <a:tblGrid>
                <a:gridCol w="2067560">
                  <a:extLst>
                    <a:ext uri="{9D8B030D-6E8A-4147-A177-3AD203B41FA5}">
                      <a16:colId xmlns:a16="http://schemas.microsoft.com/office/drawing/2014/main" val="2560115722"/>
                    </a:ext>
                  </a:extLst>
                </a:gridCol>
                <a:gridCol w="2067560">
                  <a:extLst>
                    <a:ext uri="{9D8B030D-6E8A-4147-A177-3AD203B41FA5}">
                      <a16:colId xmlns:a16="http://schemas.microsoft.com/office/drawing/2014/main" val="3239064454"/>
                    </a:ext>
                  </a:extLst>
                </a:gridCol>
                <a:gridCol w="2067560">
                  <a:extLst>
                    <a:ext uri="{9D8B030D-6E8A-4147-A177-3AD203B41FA5}">
                      <a16:colId xmlns:a16="http://schemas.microsoft.com/office/drawing/2014/main" val="1906698900"/>
                    </a:ext>
                  </a:extLst>
                </a:gridCol>
                <a:gridCol w="2067560">
                  <a:extLst>
                    <a:ext uri="{9D8B030D-6E8A-4147-A177-3AD203B41FA5}">
                      <a16:colId xmlns:a16="http://schemas.microsoft.com/office/drawing/2014/main" val="3844216931"/>
                    </a:ext>
                  </a:extLst>
                </a:gridCol>
                <a:gridCol w="2067560">
                  <a:extLst>
                    <a:ext uri="{9D8B030D-6E8A-4147-A177-3AD203B41FA5}">
                      <a16:colId xmlns:a16="http://schemas.microsoft.com/office/drawing/2014/main" val="4259247371"/>
                    </a:ext>
                  </a:extLst>
                </a:gridCol>
              </a:tblGrid>
              <a:tr h="505601">
                <a:tc>
                  <a:txBody>
                    <a:bodyPr/>
                    <a:lstStyle/>
                    <a:p>
                      <a:endParaRPr lang="en-US"/>
                    </a:p>
                  </a:txBody>
                  <a:tcPr/>
                </a:tc>
                <a:tc>
                  <a:txBody>
                    <a:bodyPr/>
                    <a:lstStyle/>
                    <a:p>
                      <a:r>
                        <a:rPr lang="en-US" dirty="0"/>
                        <a:t>2022</a:t>
                      </a:r>
                    </a:p>
                  </a:txBody>
                  <a:tcPr/>
                </a:tc>
                <a:tc>
                  <a:txBody>
                    <a:bodyPr/>
                    <a:lstStyle/>
                    <a:p>
                      <a:r>
                        <a:rPr lang="en-US" dirty="0"/>
                        <a:t>2030</a:t>
                      </a:r>
                    </a:p>
                  </a:txBody>
                  <a:tcPr/>
                </a:tc>
                <a:tc>
                  <a:txBody>
                    <a:bodyPr/>
                    <a:lstStyle/>
                    <a:p>
                      <a:r>
                        <a:rPr lang="en-US" dirty="0"/>
                        <a:t>2040</a:t>
                      </a:r>
                    </a:p>
                  </a:txBody>
                  <a:tcPr/>
                </a:tc>
                <a:tc>
                  <a:txBody>
                    <a:bodyPr/>
                    <a:lstStyle/>
                    <a:p>
                      <a:r>
                        <a:rPr lang="en-US" dirty="0"/>
                        <a:t>2050</a:t>
                      </a:r>
                    </a:p>
                  </a:txBody>
                  <a:tcPr/>
                </a:tc>
                <a:extLst>
                  <a:ext uri="{0D108BD9-81ED-4DB2-BD59-A6C34878D82A}">
                    <a16:rowId xmlns:a16="http://schemas.microsoft.com/office/drawing/2014/main" val="266537738"/>
                  </a:ext>
                </a:extLst>
              </a:tr>
              <a:tr h="505601">
                <a:tc>
                  <a:txBody>
                    <a:bodyPr/>
                    <a:lstStyle/>
                    <a:p>
                      <a:r>
                        <a:rPr lang="en-US" dirty="0"/>
                        <a:t>Urban</a:t>
                      </a:r>
                    </a:p>
                  </a:txBody>
                  <a:tcPr/>
                </a:tc>
                <a:tc>
                  <a:txBody>
                    <a:bodyPr/>
                    <a:lstStyle/>
                    <a:p>
                      <a:r>
                        <a:rPr lang="en-US" dirty="0"/>
                        <a:t>134.8</a:t>
                      </a:r>
                    </a:p>
                  </a:txBody>
                  <a:tcPr/>
                </a:tc>
                <a:tc>
                  <a:txBody>
                    <a:bodyPr/>
                    <a:lstStyle/>
                    <a:p>
                      <a:r>
                        <a:rPr lang="en-US" dirty="0"/>
                        <a:t>150.9 (+12%)</a:t>
                      </a:r>
                    </a:p>
                  </a:txBody>
                  <a:tcPr/>
                </a:tc>
                <a:tc>
                  <a:txBody>
                    <a:bodyPr/>
                    <a:lstStyle/>
                    <a:p>
                      <a:r>
                        <a:rPr lang="en-US" dirty="0"/>
                        <a:t>171.0 (+27%)</a:t>
                      </a:r>
                    </a:p>
                  </a:txBody>
                  <a:tcPr/>
                </a:tc>
                <a:tc>
                  <a:txBody>
                    <a:bodyPr/>
                    <a:lstStyle/>
                    <a:p>
                      <a:r>
                        <a:rPr lang="en-US" dirty="0"/>
                        <a:t>191.2 (+42%)</a:t>
                      </a:r>
                    </a:p>
                  </a:txBody>
                  <a:tcPr/>
                </a:tc>
                <a:extLst>
                  <a:ext uri="{0D108BD9-81ED-4DB2-BD59-A6C34878D82A}">
                    <a16:rowId xmlns:a16="http://schemas.microsoft.com/office/drawing/2014/main" val="790705469"/>
                  </a:ext>
                </a:extLst>
              </a:tr>
              <a:tr h="505601">
                <a:tc>
                  <a:txBody>
                    <a:bodyPr/>
                    <a:lstStyle/>
                    <a:p>
                      <a:r>
                        <a:rPr lang="en-US" dirty="0"/>
                        <a:t>Rural</a:t>
                      </a:r>
                    </a:p>
                  </a:txBody>
                  <a:tcPr/>
                </a:tc>
                <a:tc>
                  <a:txBody>
                    <a:bodyPr/>
                    <a:lstStyle/>
                    <a:p>
                      <a:r>
                        <a:rPr lang="en-US" dirty="0"/>
                        <a:t>30.3</a:t>
                      </a:r>
                    </a:p>
                  </a:txBody>
                  <a:tcPr/>
                </a:tc>
                <a:tc>
                  <a:txBody>
                    <a:bodyPr/>
                    <a:lstStyle/>
                    <a:p>
                      <a:r>
                        <a:rPr lang="en-US" dirty="0"/>
                        <a:t>32.8 (+8%)</a:t>
                      </a:r>
                    </a:p>
                  </a:txBody>
                  <a:tcPr/>
                </a:tc>
                <a:tc>
                  <a:txBody>
                    <a:bodyPr/>
                    <a:lstStyle/>
                    <a:p>
                      <a:r>
                        <a:rPr lang="en-US" dirty="0"/>
                        <a:t>35.9 (+18%)</a:t>
                      </a:r>
                    </a:p>
                  </a:txBody>
                  <a:tcPr/>
                </a:tc>
                <a:tc>
                  <a:txBody>
                    <a:bodyPr/>
                    <a:lstStyle/>
                    <a:p>
                      <a:r>
                        <a:rPr lang="en-US" dirty="0"/>
                        <a:t>39.0 (+29%)</a:t>
                      </a:r>
                    </a:p>
                  </a:txBody>
                  <a:tcPr/>
                </a:tc>
                <a:extLst>
                  <a:ext uri="{0D108BD9-81ED-4DB2-BD59-A6C34878D82A}">
                    <a16:rowId xmlns:a16="http://schemas.microsoft.com/office/drawing/2014/main" val="593713891"/>
                  </a:ext>
                </a:extLst>
              </a:tr>
              <a:tr h="505601">
                <a:tc>
                  <a:txBody>
                    <a:bodyPr/>
                    <a:lstStyle/>
                    <a:p>
                      <a:r>
                        <a:rPr lang="en-US" dirty="0"/>
                        <a:t>Irrigation</a:t>
                      </a:r>
                    </a:p>
                  </a:txBody>
                  <a:tcPr/>
                </a:tc>
                <a:tc>
                  <a:txBody>
                    <a:bodyPr/>
                    <a:lstStyle/>
                    <a:p>
                      <a:r>
                        <a:rPr lang="en-US" dirty="0"/>
                        <a:t>2,126.2</a:t>
                      </a:r>
                    </a:p>
                  </a:txBody>
                  <a:tcPr/>
                </a:tc>
                <a:tc>
                  <a:txBody>
                    <a:bodyPr/>
                    <a:lstStyle/>
                    <a:p>
                      <a:r>
                        <a:rPr lang="en-US" dirty="0"/>
                        <a:t>2,761.1 (+30%)</a:t>
                      </a:r>
                    </a:p>
                  </a:txBody>
                  <a:tcPr/>
                </a:tc>
                <a:tc>
                  <a:txBody>
                    <a:bodyPr/>
                    <a:lstStyle/>
                    <a:p>
                      <a:r>
                        <a:rPr lang="en-US" dirty="0"/>
                        <a:t>3,589.9 (+69%)</a:t>
                      </a:r>
                    </a:p>
                  </a:txBody>
                  <a:tcPr/>
                </a:tc>
                <a:tc>
                  <a:txBody>
                    <a:bodyPr/>
                    <a:lstStyle/>
                    <a:p>
                      <a:r>
                        <a:rPr lang="en-US" dirty="0"/>
                        <a:t>4,442.1 (+109%)</a:t>
                      </a:r>
                    </a:p>
                  </a:txBody>
                  <a:tcPr/>
                </a:tc>
                <a:extLst>
                  <a:ext uri="{0D108BD9-81ED-4DB2-BD59-A6C34878D82A}">
                    <a16:rowId xmlns:a16="http://schemas.microsoft.com/office/drawing/2014/main" val="161727862"/>
                  </a:ext>
                </a:extLst>
              </a:tr>
              <a:tr h="505601">
                <a:tc>
                  <a:txBody>
                    <a:bodyPr/>
                    <a:lstStyle/>
                    <a:p>
                      <a:r>
                        <a:rPr lang="en-US" dirty="0"/>
                        <a:t>Livestock</a:t>
                      </a:r>
                    </a:p>
                  </a:txBody>
                  <a:tcPr/>
                </a:tc>
                <a:tc>
                  <a:txBody>
                    <a:bodyPr/>
                    <a:lstStyle/>
                    <a:p>
                      <a:r>
                        <a:rPr lang="en-US" dirty="0"/>
                        <a:t>603.8</a:t>
                      </a:r>
                    </a:p>
                  </a:txBody>
                  <a:tcPr/>
                </a:tc>
                <a:tc>
                  <a:txBody>
                    <a:bodyPr/>
                    <a:lstStyle/>
                    <a:p>
                      <a:r>
                        <a:rPr lang="en-US" dirty="0"/>
                        <a:t>808.3 (+33%)</a:t>
                      </a:r>
                    </a:p>
                  </a:txBody>
                  <a:tcPr/>
                </a:tc>
                <a:tc>
                  <a:txBody>
                    <a:bodyPr/>
                    <a:lstStyle/>
                    <a:p>
                      <a:r>
                        <a:rPr lang="en-US" dirty="0"/>
                        <a:t>1,072.5 (+78%)</a:t>
                      </a:r>
                    </a:p>
                  </a:txBody>
                  <a:tcPr/>
                </a:tc>
                <a:tc>
                  <a:txBody>
                    <a:bodyPr/>
                    <a:lstStyle/>
                    <a:p>
                      <a:r>
                        <a:rPr lang="en-US" dirty="0"/>
                        <a:t>1,340.7 (+122%)</a:t>
                      </a:r>
                    </a:p>
                  </a:txBody>
                  <a:tcPr/>
                </a:tc>
                <a:extLst>
                  <a:ext uri="{0D108BD9-81ED-4DB2-BD59-A6C34878D82A}">
                    <a16:rowId xmlns:a16="http://schemas.microsoft.com/office/drawing/2014/main" val="1864370430"/>
                  </a:ext>
                </a:extLst>
              </a:tr>
              <a:tr h="505601">
                <a:tc>
                  <a:txBody>
                    <a:bodyPr/>
                    <a:lstStyle/>
                    <a:p>
                      <a:r>
                        <a:rPr lang="en-US" dirty="0"/>
                        <a:t>Total</a:t>
                      </a:r>
                    </a:p>
                  </a:txBody>
                  <a:tcPr/>
                </a:tc>
                <a:tc>
                  <a:txBody>
                    <a:bodyPr/>
                    <a:lstStyle/>
                    <a:p>
                      <a:r>
                        <a:rPr lang="en-US" dirty="0"/>
                        <a:t>2,895.1</a:t>
                      </a:r>
                    </a:p>
                  </a:txBody>
                  <a:tcPr/>
                </a:tc>
                <a:tc>
                  <a:txBody>
                    <a:bodyPr/>
                    <a:lstStyle/>
                    <a:p>
                      <a:r>
                        <a:rPr lang="en-US" dirty="0"/>
                        <a:t>3,753.1 (+30%)</a:t>
                      </a:r>
                    </a:p>
                  </a:txBody>
                  <a:tcPr/>
                </a:tc>
                <a:tc>
                  <a:txBody>
                    <a:bodyPr/>
                    <a:lstStyle/>
                    <a:p>
                      <a:r>
                        <a:rPr lang="en-US" dirty="0"/>
                        <a:t>4,869.3 (+68%)</a:t>
                      </a:r>
                    </a:p>
                  </a:txBody>
                  <a:tcPr/>
                </a:tc>
                <a:tc>
                  <a:txBody>
                    <a:bodyPr/>
                    <a:lstStyle/>
                    <a:p>
                      <a:r>
                        <a:rPr lang="en-US" dirty="0"/>
                        <a:t>6,013.0 (+108%)</a:t>
                      </a:r>
                    </a:p>
                  </a:txBody>
                  <a:tcPr/>
                </a:tc>
                <a:extLst>
                  <a:ext uri="{0D108BD9-81ED-4DB2-BD59-A6C34878D82A}">
                    <a16:rowId xmlns:a16="http://schemas.microsoft.com/office/drawing/2014/main" val="647992980"/>
                  </a:ext>
                </a:extLst>
              </a:tr>
            </a:tbl>
          </a:graphicData>
        </a:graphic>
      </p:graphicFrame>
      <p:sp>
        <p:nvSpPr>
          <p:cNvPr id="10" name="TextBox 9">
            <a:extLst>
              <a:ext uri="{FF2B5EF4-FFF2-40B4-BE49-F238E27FC236}">
                <a16:creationId xmlns:a16="http://schemas.microsoft.com/office/drawing/2014/main" id="{ECB5A57B-411B-FA37-20EF-6DB973725C4F}"/>
              </a:ext>
            </a:extLst>
          </p:cNvPr>
          <p:cNvSpPr txBox="1"/>
          <p:nvPr/>
        </p:nvSpPr>
        <p:spPr>
          <a:xfrm>
            <a:off x="838200" y="4824511"/>
            <a:ext cx="10058400" cy="523220"/>
          </a:xfrm>
          <a:prstGeom prst="rect">
            <a:avLst/>
          </a:prstGeom>
          <a:noFill/>
        </p:spPr>
        <p:txBody>
          <a:bodyPr wrap="square" rtlCol="0">
            <a:spAutoFit/>
          </a:bodyPr>
          <a:lstStyle/>
          <a:p>
            <a:r>
              <a:rPr lang="en-US" sz="1400" dirty="0"/>
              <a:t>Note 1: Values are given in Mm</a:t>
            </a:r>
            <a:r>
              <a:rPr lang="en-US" sz="1400" baseline="30000" dirty="0"/>
              <a:t>3</a:t>
            </a:r>
            <a:r>
              <a:rPr lang="en-US" sz="1400" dirty="0"/>
              <a:t>/year</a:t>
            </a:r>
          </a:p>
          <a:p>
            <a:r>
              <a:rPr lang="en-US" sz="1400" dirty="0"/>
              <a:t>Note 2 : Percent changes are calculated from the ‘2022’ baseline. Percent values are rounded to the closest integer.</a:t>
            </a:r>
          </a:p>
        </p:txBody>
      </p:sp>
    </p:spTree>
    <p:extLst>
      <p:ext uri="{BB962C8B-B14F-4D97-AF65-F5344CB8AC3E}">
        <p14:creationId xmlns:p14="http://schemas.microsoft.com/office/powerpoint/2010/main" val="344987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8F67-71BE-3686-010D-A7979B19E202}"/>
              </a:ext>
            </a:extLst>
          </p:cNvPr>
          <p:cNvSpPr>
            <a:spLocks noGrp="1"/>
          </p:cNvSpPr>
          <p:nvPr>
            <p:ph type="title"/>
          </p:nvPr>
        </p:nvSpPr>
        <p:spPr/>
        <p:txBody>
          <a:bodyPr/>
          <a:lstStyle/>
          <a:p>
            <a:r>
              <a:rPr lang="en-US" dirty="0"/>
              <a:t>River flow scenarios</a:t>
            </a:r>
          </a:p>
        </p:txBody>
      </p:sp>
      <p:sp>
        <p:nvSpPr>
          <p:cNvPr id="4" name="Slide Number Placeholder 3">
            <a:extLst>
              <a:ext uri="{FF2B5EF4-FFF2-40B4-BE49-F238E27FC236}">
                <a16:creationId xmlns:a16="http://schemas.microsoft.com/office/drawing/2014/main" id="{8D462546-FED5-3401-31F2-B334CD4405F7}"/>
              </a:ext>
            </a:extLst>
          </p:cNvPr>
          <p:cNvSpPr>
            <a:spLocks noGrp="1"/>
          </p:cNvSpPr>
          <p:nvPr>
            <p:ph type="sldNum" sz="quarter" idx="12"/>
          </p:nvPr>
        </p:nvSpPr>
        <p:spPr/>
        <p:txBody>
          <a:bodyPr/>
          <a:lstStyle/>
          <a:p>
            <a:fld id="{27CDDC79-9182-4F73-A31D-1D235784DB13}" type="slidenum">
              <a:rPr lang="en-US" smtClean="0"/>
              <a:t>18</a:t>
            </a:fld>
            <a:endParaRPr lang="en-US"/>
          </a:p>
        </p:txBody>
      </p:sp>
    </p:spTree>
    <p:extLst>
      <p:ext uri="{BB962C8B-B14F-4D97-AF65-F5344CB8AC3E}">
        <p14:creationId xmlns:p14="http://schemas.microsoft.com/office/powerpoint/2010/main" val="312319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BC5082-B173-8083-69F1-1A2EAC6DA682}"/>
              </a:ext>
            </a:extLst>
          </p:cNvPr>
          <p:cNvSpPr>
            <a:spLocks noGrp="1"/>
          </p:cNvSpPr>
          <p:nvPr>
            <p:ph type="sldNum" sz="quarter" idx="12"/>
          </p:nvPr>
        </p:nvSpPr>
        <p:spPr/>
        <p:txBody>
          <a:bodyPr/>
          <a:lstStyle/>
          <a:p>
            <a:fld id="{27CDDC79-9182-4F73-A31D-1D235784DB13}" type="slidenum">
              <a:rPr lang="en-US" smtClean="0"/>
              <a:t>19</a:t>
            </a:fld>
            <a:endParaRPr lang="en-US"/>
          </a:p>
        </p:txBody>
      </p:sp>
      <p:pic>
        <p:nvPicPr>
          <p:cNvPr id="11" name="Picture 10" descr="A map of the temperature and precipitation&#10;&#10;AI-generated content may be incorrect.">
            <a:extLst>
              <a:ext uri="{FF2B5EF4-FFF2-40B4-BE49-F238E27FC236}">
                <a16:creationId xmlns:a16="http://schemas.microsoft.com/office/drawing/2014/main" id="{07B06F9C-B3B1-9039-5163-7803BC929378}"/>
              </a:ext>
            </a:extLst>
          </p:cNvPr>
          <p:cNvPicPr>
            <a:picLocks noChangeAspect="1"/>
          </p:cNvPicPr>
          <p:nvPr/>
        </p:nvPicPr>
        <p:blipFill>
          <a:blip r:embed="rId2">
            <a:extLst>
              <a:ext uri="{28A0092B-C50C-407E-A947-70E740481C1C}">
                <a14:useLocalDpi xmlns:a14="http://schemas.microsoft.com/office/drawing/2010/main" val="0"/>
              </a:ext>
            </a:extLst>
          </a:blip>
          <a:srcRect l="3758" r="2772"/>
          <a:stretch/>
        </p:blipFill>
        <p:spPr>
          <a:xfrm>
            <a:off x="6253487" y="2422066"/>
            <a:ext cx="5938513" cy="4043065"/>
          </a:xfrm>
          <a:prstGeom prst="rect">
            <a:avLst/>
          </a:prstGeom>
        </p:spPr>
      </p:pic>
      <p:pic>
        <p:nvPicPr>
          <p:cNvPr id="13" name="Picture 12" descr="A map of the temperature and precipitation&#10;&#10;AI-generated content may be incorrect.">
            <a:extLst>
              <a:ext uri="{FF2B5EF4-FFF2-40B4-BE49-F238E27FC236}">
                <a16:creationId xmlns:a16="http://schemas.microsoft.com/office/drawing/2014/main" id="{7628366F-B9F0-C022-09F1-E78E2F88CCA3}"/>
              </a:ext>
            </a:extLst>
          </p:cNvPr>
          <p:cNvPicPr>
            <a:picLocks noChangeAspect="1"/>
          </p:cNvPicPr>
          <p:nvPr/>
        </p:nvPicPr>
        <p:blipFill>
          <a:blip r:embed="rId3">
            <a:extLst>
              <a:ext uri="{28A0092B-C50C-407E-A947-70E740481C1C}">
                <a14:useLocalDpi xmlns:a14="http://schemas.microsoft.com/office/drawing/2010/main" val="0"/>
              </a:ext>
            </a:extLst>
          </a:blip>
          <a:srcRect l="3838" r="4718"/>
          <a:stretch/>
        </p:blipFill>
        <p:spPr>
          <a:xfrm>
            <a:off x="101600" y="2392224"/>
            <a:ext cx="5809822" cy="4043065"/>
          </a:xfrm>
          <a:prstGeom prst="rect">
            <a:avLst/>
          </a:prstGeom>
        </p:spPr>
      </p:pic>
      <p:sp>
        <p:nvSpPr>
          <p:cNvPr id="9" name="TextBox 8">
            <a:extLst>
              <a:ext uri="{FF2B5EF4-FFF2-40B4-BE49-F238E27FC236}">
                <a16:creationId xmlns:a16="http://schemas.microsoft.com/office/drawing/2014/main" id="{AF88F2C6-00D4-B7D3-D0A2-451BFABEFB96}"/>
              </a:ext>
            </a:extLst>
          </p:cNvPr>
          <p:cNvSpPr txBox="1"/>
          <p:nvPr/>
        </p:nvSpPr>
        <p:spPr>
          <a:xfrm>
            <a:off x="934719" y="6374044"/>
            <a:ext cx="4023360" cy="276999"/>
          </a:xfrm>
          <a:prstGeom prst="rect">
            <a:avLst/>
          </a:prstGeom>
          <a:noFill/>
        </p:spPr>
        <p:txBody>
          <a:bodyPr wrap="square" rtlCol="0">
            <a:spAutoFit/>
          </a:bodyPr>
          <a:lstStyle/>
          <a:p>
            <a:r>
              <a:rPr lang="en-US" sz="1200" dirty="0"/>
              <a:t>Note: Annual runoff depends on the sub-basin area</a:t>
            </a:r>
          </a:p>
        </p:txBody>
      </p:sp>
      <p:sp>
        <p:nvSpPr>
          <p:cNvPr id="14" name="TextBox 13">
            <a:extLst>
              <a:ext uri="{FF2B5EF4-FFF2-40B4-BE49-F238E27FC236}">
                <a16:creationId xmlns:a16="http://schemas.microsoft.com/office/drawing/2014/main" id="{0B6E9075-843F-2899-EA5D-95C995250584}"/>
              </a:ext>
            </a:extLst>
          </p:cNvPr>
          <p:cNvSpPr txBox="1"/>
          <p:nvPr/>
        </p:nvSpPr>
        <p:spPr>
          <a:xfrm>
            <a:off x="6452870" y="6368258"/>
            <a:ext cx="5353050" cy="276999"/>
          </a:xfrm>
          <a:prstGeom prst="rect">
            <a:avLst/>
          </a:prstGeom>
          <a:noFill/>
        </p:spPr>
        <p:txBody>
          <a:bodyPr wrap="square" rtlCol="0">
            <a:spAutoFit/>
          </a:bodyPr>
          <a:lstStyle/>
          <a:p>
            <a:r>
              <a:rPr lang="en-US" sz="1200" dirty="0"/>
              <a:t>Note: Specific runoff highlights sub-basins that generate more runoff per km</a:t>
            </a:r>
            <a:r>
              <a:rPr lang="en-US" sz="1200" baseline="30000" dirty="0"/>
              <a:t>2</a:t>
            </a:r>
          </a:p>
        </p:txBody>
      </p:sp>
      <p:sp>
        <p:nvSpPr>
          <p:cNvPr id="15" name="Title 1">
            <a:extLst>
              <a:ext uri="{FF2B5EF4-FFF2-40B4-BE49-F238E27FC236}">
                <a16:creationId xmlns:a16="http://schemas.microsoft.com/office/drawing/2014/main" id="{7A5B4ED1-3671-AC30-2C86-EF5138E7D203}"/>
              </a:ext>
            </a:extLst>
          </p:cNvPr>
          <p:cNvSpPr>
            <a:spLocks noGrp="1"/>
          </p:cNvSpPr>
          <p:nvPr>
            <p:ph type="title"/>
          </p:nvPr>
        </p:nvSpPr>
        <p:spPr>
          <a:xfrm>
            <a:off x="357293" y="306026"/>
            <a:ext cx="10515600" cy="723035"/>
          </a:xfrm>
        </p:spPr>
        <p:txBody>
          <a:bodyPr/>
          <a:lstStyle/>
          <a:p>
            <a:r>
              <a:rPr lang="en-US" dirty="0"/>
              <a:t>Streamflow spatial variability</a:t>
            </a:r>
          </a:p>
        </p:txBody>
      </p:sp>
      <p:sp>
        <p:nvSpPr>
          <p:cNvPr id="16" name="TextBox 15">
            <a:extLst>
              <a:ext uri="{FF2B5EF4-FFF2-40B4-BE49-F238E27FC236}">
                <a16:creationId xmlns:a16="http://schemas.microsoft.com/office/drawing/2014/main" id="{821CBF04-DE2C-1A81-3201-79D4C323EF3B}"/>
              </a:ext>
            </a:extLst>
          </p:cNvPr>
          <p:cNvSpPr txBox="1"/>
          <p:nvPr/>
        </p:nvSpPr>
        <p:spPr>
          <a:xfrm>
            <a:off x="433493" y="1097280"/>
            <a:ext cx="11392746" cy="1477328"/>
          </a:xfrm>
          <a:prstGeom prst="rect">
            <a:avLst/>
          </a:prstGeom>
          <a:noFill/>
        </p:spPr>
        <p:txBody>
          <a:bodyPr wrap="square" rtlCol="0">
            <a:spAutoFit/>
          </a:bodyPr>
          <a:lstStyle/>
          <a:p>
            <a:r>
              <a:rPr lang="en-US" dirty="0"/>
              <a:t>The maps below illustrate the spatial variability of the runoff generation across the </a:t>
            </a:r>
            <a:r>
              <a:rPr lang="en-US" dirty="0" err="1"/>
              <a:t>Orinoquia</a:t>
            </a:r>
            <a:r>
              <a:rPr lang="en-US" dirty="0"/>
              <a:t> River basin. Results are averaged across 5 stochastic realizations. No climate change is assumed.</a:t>
            </a:r>
          </a:p>
          <a:p>
            <a:endParaRPr lang="en-US" dirty="0"/>
          </a:p>
          <a:p>
            <a:r>
              <a:rPr lang="en-US" dirty="0"/>
              <a:t>The map of average specific runoff shows that upstream areas located at higher elevations tends to produce more runoff than lowlands.</a:t>
            </a:r>
          </a:p>
        </p:txBody>
      </p:sp>
    </p:spTree>
    <p:extLst>
      <p:ext uri="{BB962C8B-B14F-4D97-AF65-F5344CB8AC3E}">
        <p14:creationId xmlns:p14="http://schemas.microsoft.com/office/powerpoint/2010/main" val="118827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0D5B-36D7-6E35-684A-B4442125C6EE}"/>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9AADF17-5EF3-7569-0732-1B17B0F603D0}"/>
              </a:ext>
            </a:extLst>
          </p:cNvPr>
          <p:cNvSpPr>
            <a:spLocks noGrp="1"/>
          </p:cNvSpPr>
          <p:nvPr>
            <p:ph idx="1"/>
          </p:nvPr>
        </p:nvSpPr>
        <p:spPr/>
        <p:txBody>
          <a:bodyPr/>
          <a:lstStyle/>
          <a:p>
            <a:r>
              <a:rPr lang="en-US" dirty="0"/>
              <a:t>Assess the vulnerability of the </a:t>
            </a:r>
            <a:r>
              <a:rPr lang="en-US" dirty="0" err="1"/>
              <a:t>Orinoquia</a:t>
            </a:r>
            <a:r>
              <a:rPr lang="en-US" dirty="0"/>
              <a:t> River basin to climate and demand change</a:t>
            </a:r>
          </a:p>
          <a:p>
            <a:r>
              <a:rPr lang="en-US" dirty="0"/>
              <a:t>Provide insights of potential adaptation or policies to reduce vulnerability and risk</a:t>
            </a:r>
          </a:p>
          <a:p>
            <a:endParaRPr lang="en-US" dirty="0"/>
          </a:p>
          <a:p>
            <a:r>
              <a:rPr lang="en-US" dirty="0"/>
              <a:t>Methods</a:t>
            </a:r>
            <a:br>
              <a:rPr lang="en-US" dirty="0"/>
            </a:br>
            <a:r>
              <a:rPr lang="en-US" dirty="0"/>
              <a:t>Resilience by Design (Brown et al. 2020)</a:t>
            </a:r>
          </a:p>
          <a:p>
            <a:endParaRPr lang="en-US" dirty="0"/>
          </a:p>
        </p:txBody>
      </p:sp>
      <p:sp>
        <p:nvSpPr>
          <p:cNvPr id="4" name="Slide Number Placeholder 3">
            <a:extLst>
              <a:ext uri="{FF2B5EF4-FFF2-40B4-BE49-F238E27FC236}">
                <a16:creationId xmlns:a16="http://schemas.microsoft.com/office/drawing/2014/main" id="{60DF049C-4E6A-9D62-BF3D-0426CA873A9F}"/>
              </a:ext>
            </a:extLst>
          </p:cNvPr>
          <p:cNvSpPr>
            <a:spLocks noGrp="1"/>
          </p:cNvSpPr>
          <p:nvPr>
            <p:ph type="sldNum" sz="quarter" idx="12"/>
          </p:nvPr>
        </p:nvSpPr>
        <p:spPr/>
        <p:txBody>
          <a:bodyPr/>
          <a:lstStyle/>
          <a:p>
            <a:fld id="{27CDDC79-9182-4F73-A31D-1D235784DB13}" type="slidenum">
              <a:rPr lang="en-US" smtClean="0"/>
              <a:t>2</a:t>
            </a:fld>
            <a:endParaRPr lang="en-US"/>
          </a:p>
        </p:txBody>
      </p:sp>
    </p:spTree>
    <p:extLst>
      <p:ext uri="{BB962C8B-B14F-4D97-AF65-F5344CB8AC3E}">
        <p14:creationId xmlns:p14="http://schemas.microsoft.com/office/powerpoint/2010/main" val="3875405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7FED52-9858-DC41-9C83-D1623390DC3D}"/>
              </a:ext>
            </a:extLst>
          </p:cNvPr>
          <p:cNvSpPr>
            <a:spLocks noGrp="1"/>
          </p:cNvSpPr>
          <p:nvPr>
            <p:ph type="sldNum" sz="quarter" idx="12"/>
          </p:nvPr>
        </p:nvSpPr>
        <p:spPr/>
        <p:txBody>
          <a:bodyPr/>
          <a:lstStyle/>
          <a:p>
            <a:fld id="{27CDDC79-9182-4F73-A31D-1D235784DB13}" type="slidenum">
              <a:rPr lang="en-US" smtClean="0"/>
              <a:t>20</a:t>
            </a:fld>
            <a:endParaRPr lang="en-US"/>
          </a:p>
        </p:txBody>
      </p:sp>
      <p:pic>
        <p:nvPicPr>
          <p:cNvPr id="6" name="Picture 5" descr="A diagram of a temperature&#10;&#10;AI-generated content may be incorrect.">
            <a:extLst>
              <a:ext uri="{FF2B5EF4-FFF2-40B4-BE49-F238E27FC236}">
                <a16:creationId xmlns:a16="http://schemas.microsoft.com/office/drawing/2014/main" id="{78097B84-300F-3DB1-CEFA-3415B236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1004141"/>
            <a:ext cx="10972822" cy="5486411"/>
          </a:xfrm>
          <a:prstGeom prst="rect">
            <a:avLst/>
          </a:prstGeom>
        </p:spPr>
      </p:pic>
      <p:sp>
        <p:nvSpPr>
          <p:cNvPr id="7" name="Title 1">
            <a:extLst>
              <a:ext uri="{FF2B5EF4-FFF2-40B4-BE49-F238E27FC236}">
                <a16:creationId xmlns:a16="http://schemas.microsoft.com/office/drawing/2014/main" id="{FD0CC67A-2B5A-C5A2-C112-D0681C4DF6ED}"/>
              </a:ext>
            </a:extLst>
          </p:cNvPr>
          <p:cNvSpPr>
            <a:spLocks noGrp="1"/>
          </p:cNvSpPr>
          <p:nvPr>
            <p:ph type="title"/>
          </p:nvPr>
        </p:nvSpPr>
        <p:spPr>
          <a:xfrm>
            <a:off x="334433" y="231519"/>
            <a:ext cx="11523133" cy="723035"/>
          </a:xfrm>
        </p:spPr>
        <p:txBody>
          <a:bodyPr>
            <a:normAutofit fontScale="90000"/>
          </a:bodyPr>
          <a:lstStyle/>
          <a:p>
            <a:r>
              <a:rPr lang="en-US" dirty="0"/>
              <a:t>Streamflow: sensitivity to rainfall and temp changes</a:t>
            </a:r>
          </a:p>
        </p:txBody>
      </p:sp>
    </p:spTree>
    <p:extLst>
      <p:ext uri="{BB962C8B-B14F-4D97-AF65-F5344CB8AC3E}">
        <p14:creationId xmlns:p14="http://schemas.microsoft.com/office/powerpoint/2010/main" val="104597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3EA0CD-CB98-99ED-57E9-BB32B744FB56}"/>
              </a:ext>
            </a:extLst>
          </p:cNvPr>
          <p:cNvSpPr>
            <a:spLocks noGrp="1"/>
          </p:cNvSpPr>
          <p:nvPr>
            <p:ph type="sldNum" sz="quarter" idx="12"/>
          </p:nvPr>
        </p:nvSpPr>
        <p:spPr/>
        <p:txBody>
          <a:bodyPr/>
          <a:lstStyle/>
          <a:p>
            <a:fld id="{27CDDC79-9182-4F73-A31D-1D235784DB13}" type="slidenum">
              <a:rPr lang="en-US" smtClean="0"/>
              <a:t>21</a:t>
            </a:fld>
            <a:endParaRPr lang="en-US"/>
          </a:p>
        </p:txBody>
      </p:sp>
      <p:pic>
        <p:nvPicPr>
          <p:cNvPr id="6" name="Picture 5" descr="A diagram of a person's body&#10;&#10;AI-generated content may be incorrect.">
            <a:extLst>
              <a:ext uri="{FF2B5EF4-FFF2-40B4-BE49-F238E27FC236}">
                <a16:creationId xmlns:a16="http://schemas.microsoft.com/office/drawing/2014/main" id="{7E457025-4D65-B1CF-3728-5FC3D9494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1105740"/>
            <a:ext cx="10972822" cy="5486411"/>
          </a:xfrm>
          <a:prstGeom prst="rect">
            <a:avLst/>
          </a:prstGeom>
        </p:spPr>
      </p:pic>
      <p:sp>
        <p:nvSpPr>
          <p:cNvPr id="7" name="Title 1">
            <a:extLst>
              <a:ext uri="{FF2B5EF4-FFF2-40B4-BE49-F238E27FC236}">
                <a16:creationId xmlns:a16="http://schemas.microsoft.com/office/drawing/2014/main" id="{A53562A1-D382-9C6C-0DC0-A816EFACE340}"/>
              </a:ext>
            </a:extLst>
          </p:cNvPr>
          <p:cNvSpPr>
            <a:spLocks noGrp="1"/>
          </p:cNvSpPr>
          <p:nvPr>
            <p:ph type="title"/>
          </p:nvPr>
        </p:nvSpPr>
        <p:spPr>
          <a:xfrm>
            <a:off x="334433" y="231519"/>
            <a:ext cx="11523133" cy="723035"/>
          </a:xfrm>
        </p:spPr>
        <p:txBody>
          <a:bodyPr>
            <a:normAutofit fontScale="90000"/>
          </a:bodyPr>
          <a:lstStyle/>
          <a:p>
            <a:r>
              <a:rPr lang="en-US" dirty="0"/>
              <a:t>Streamflow: sensitivity to rainfall and temp changes</a:t>
            </a:r>
          </a:p>
        </p:txBody>
      </p:sp>
    </p:spTree>
    <p:extLst>
      <p:ext uri="{BB962C8B-B14F-4D97-AF65-F5344CB8AC3E}">
        <p14:creationId xmlns:p14="http://schemas.microsoft.com/office/powerpoint/2010/main" val="120292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2FFD04-3D73-CE13-5DE5-DAD069BA640D}"/>
              </a:ext>
            </a:extLst>
          </p:cNvPr>
          <p:cNvSpPr>
            <a:spLocks noGrp="1"/>
          </p:cNvSpPr>
          <p:nvPr>
            <p:ph type="sldNum" sz="quarter" idx="12"/>
          </p:nvPr>
        </p:nvSpPr>
        <p:spPr/>
        <p:txBody>
          <a:bodyPr/>
          <a:lstStyle/>
          <a:p>
            <a:fld id="{27CDDC79-9182-4F73-A31D-1D235784DB13}" type="slidenum">
              <a:rPr lang="en-US" smtClean="0"/>
              <a:t>22</a:t>
            </a:fld>
            <a:endParaRPr lang="en-US"/>
          </a:p>
        </p:txBody>
      </p:sp>
      <p:sp>
        <p:nvSpPr>
          <p:cNvPr id="9" name="Title 1">
            <a:extLst>
              <a:ext uri="{FF2B5EF4-FFF2-40B4-BE49-F238E27FC236}">
                <a16:creationId xmlns:a16="http://schemas.microsoft.com/office/drawing/2014/main" id="{21DAC073-CBDD-52AF-FFD3-3B9C8FC82889}"/>
              </a:ext>
            </a:extLst>
          </p:cNvPr>
          <p:cNvSpPr>
            <a:spLocks noGrp="1"/>
          </p:cNvSpPr>
          <p:nvPr>
            <p:ph type="title"/>
          </p:nvPr>
        </p:nvSpPr>
        <p:spPr>
          <a:xfrm>
            <a:off x="334433" y="231519"/>
            <a:ext cx="11523133" cy="723035"/>
          </a:xfrm>
        </p:spPr>
        <p:txBody>
          <a:bodyPr>
            <a:normAutofit fontScale="90000"/>
          </a:bodyPr>
          <a:lstStyle/>
          <a:p>
            <a:r>
              <a:rPr lang="en-US" dirty="0"/>
              <a:t>Streamflow: sensitivity to rainfall and temp changes</a:t>
            </a:r>
          </a:p>
        </p:txBody>
      </p:sp>
      <p:sp>
        <p:nvSpPr>
          <p:cNvPr id="10" name="TextBox 9">
            <a:extLst>
              <a:ext uri="{FF2B5EF4-FFF2-40B4-BE49-F238E27FC236}">
                <a16:creationId xmlns:a16="http://schemas.microsoft.com/office/drawing/2014/main" id="{DADBB51C-FADA-C347-55B9-95A51335FC70}"/>
              </a:ext>
            </a:extLst>
          </p:cNvPr>
          <p:cNvSpPr txBox="1"/>
          <p:nvPr/>
        </p:nvSpPr>
        <p:spPr>
          <a:xfrm>
            <a:off x="433493" y="1097280"/>
            <a:ext cx="11392746" cy="646331"/>
          </a:xfrm>
          <a:prstGeom prst="rect">
            <a:avLst/>
          </a:prstGeom>
          <a:noFill/>
        </p:spPr>
        <p:txBody>
          <a:bodyPr wrap="square" rtlCol="0">
            <a:spAutoFit/>
          </a:bodyPr>
          <a:lstStyle/>
          <a:p>
            <a:r>
              <a:rPr lang="en-US" dirty="0"/>
              <a:t>The effect of temperature change is negligeable when compared to the effect of change in rainfall</a:t>
            </a:r>
          </a:p>
          <a:p>
            <a:endParaRPr lang="en-US" dirty="0"/>
          </a:p>
        </p:txBody>
      </p:sp>
      <p:pic>
        <p:nvPicPr>
          <p:cNvPr id="12" name="Picture 11" descr="A diagram of a temperature&#10;&#10;AI-generated content may be incorrect.">
            <a:extLst>
              <a:ext uri="{FF2B5EF4-FFF2-40B4-BE49-F238E27FC236}">
                <a16:creationId xmlns:a16="http://schemas.microsoft.com/office/drawing/2014/main" id="{34FD7CF9-8FA5-AB97-916D-6838BC63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3" y="1697201"/>
            <a:ext cx="4980707" cy="4980707"/>
          </a:xfrm>
          <a:prstGeom prst="rect">
            <a:avLst/>
          </a:prstGeom>
        </p:spPr>
      </p:pic>
      <p:pic>
        <p:nvPicPr>
          <p:cNvPr id="14" name="Picture 13" descr="A graph of a temperature&#10;&#10;AI-generated content may be incorrect.">
            <a:extLst>
              <a:ext uri="{FF2B5EF4-FFF2-40B4-BE49-F238E27FC236}">
                <a16:creationId xmlns:a16="http://schemas.microsoft.com/office/drawing/2014/main" id="{8978D91F-69B7-7298-7DEC-2EBB1A5EB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468" y="1653635"/>
            <a:ext cx="5067840" cy="5067840"/>
          </a:xfrm>
          <a:prstGeom prst="rect">
            <a:avLst/>
          </a:prstGeom>
        </p:spPr>
      </p:pic>
    </p:spTree>
    <p:extLst>
      <p:ext uri="{BB962C8B-B14F-4D97-AF65-F5344CB8AC3E}">
        <p14:creationId xmlns:p14="http://schemas.microsoft.com/office/powerpoint/2010/main" val="242241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EFCB-D19F-1F04-444A-6EBD42F2D001}"/>
              </a:ext>
            </a:extLst>
          </p:cNvPr>
          <p:cNvSpPr>
            <a:spLocks noGrp="1"/>
          </p:cNvSpPr>
          <p:nvPr>
            <p:ph type="title"/>
          </p:nvPr>
        </p:nvSpPr>
        <p:spPr>
          <a:xfrm>
            <a:off x="838200" y="365125"/>
            <a:ext cx="10515600" cy="619125"/>
          </a:xfrm>
        </p:spPr>
        <p:txBody>
          <a:bodyPr>
            <a:normAutofit fontScale="90000"/>
          </a:bodyPr>
          <a:lstStyle/>
          <a:p>
            <a:r>
              <a:rPr lang="en-US" dirty="0"/>
              <a:t>Environmental flow constraints</a:t>
            </a:r>
          </a:p>
        </p:txBody>
      </p:sp>
      <p:sp>
        <p:nvSpPr>
          <p:cNvPr id="4" name="Slide Number Placeholder 3">
            <a:extLst>
              <a:ext uri="{FF2B5EF4-FFF2-40B4-BE49-F238E27FC236}">
                <a16:creationId xmlns:a16="http://schemas.microsoft.com/office/drawing/2014/main" id="{886D6074-FD2B-7DE7-DF87-F2F41DA4AA3E}"/>
              </a:ext>
            </a:extLst>
          </p:cNvPr>
          <p:cNvSpPr>
            <a:spLocks noGrp="1"/>
          </p:cNvSpPr>
          <p:nvPr>
            <p:ph type="sldNum" sz="quarter" idx="12"/>
          </p:nvPr>
        </p:nvSpPr>
        <p:spPr/>
        <p:txBody>
          <a:bodyPr/>
          <a:lstStyle/>
          <a:p>
            <a:fld id="{27CDDC79-9182-4F73-A31D-1D235784DB13}" type="slidenum">
              <a:rPr lang="en-US" smtClean="0"/>
              <a:t>23</a:t>
            </a:fld>
            <a:endParaRPr lang="en-US"/>
          </a:p>
        </p:txBody>
      </p:sp>
      <p:sp>
        <p:nvSpPr>
          <p:cNvPr id="5" name="TextBox 4">
            <a:extLst>
              <a:ext uri="{FF2B5EF4-FFF2-40B4-BE49-F238E27FC236}">
                <a16:creationId xmlns:a16="http://schemas.microsoft.com/office/drawing/2014/main" id="{F49D9F04-08AE-32DF-E07C-A950DF94686D}"/>
              </a:ext>
            </a:extLst>
          </p:cNvPr>
          <p:cNvSpPr txBox="1"/>
          <p:nvPr/>
        </p:nvSpPr>
        <p:spPr>
          <a:xfrm>
            <a:off x="660400" y="1092200"/>
            <a:ext cx="112458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Minimum flow requirements are equal to 25% of the average dry season flow (December through March).</a:t>
            </a:r>
          </a:p>
        </p:txBody>
      </p:sp>
      <p:pic>
        <p:nvPicPr>
          <p:cNvPr id="7" name="Picture 6" descr="A map of a river&#10;&#10;AI-generated content may be incorrect.">
            <a:extLst>
              <a:ext uri="{FF2B5EF4-FFF2-40B4-BE49-F238E27FC236}">
                <a16:creationId xmlns:a16="http://schemas.microsoft.com/office/drawing/2014/main" id="{1266D234-6AC3-08B6-EED4-8FF1CC96D27D}"/>
              </a:ext>
            </a:extLst>
          </p:cNvPr>
          <p:cNvPicPr>
            <a:picLocks noChangeAspect="1"/>
          </p:cNvPicPr>
          <p:nvPr/>
        </p:nvPicPr>
        <p:blipFill>
          <a:blip r:embed="rId2">
            <a:extLst>
              <a:ext uri="{28A0092B-C50C-407E-A947-70E740481C1C}">
                <a14:useLocalDpi xmlns:a14="http://schemas.microsoft.com/office/drawing/2010/main" val="0"/>
              </a:ext>
            </a:extLst>
          </a:blip>
          <a:srcRect l="4646" t="-382" r="102" b="382"/>
          <a:stretch/>
        </p:blipFill>
        <p:spPr>
          <a:xfrm>
            <a:off x="304459" y="1568303"/>
            <a:ext cx="5978866" cy="3994387"/>
          </a:xfrm>
          <a:prstGeom prst="rect">
            <a:avLst/>
          </a:prstGeom>
        </p:spPr>
      </p:pic>
      <p:pic>
        <p:nvPicPr>
          <p:cNvPr id="9" name="Picture 8" descr="A map of a river&#10;&#10;AI-generated content may be incorrect.">
            <a:extLst>
              <a:ext uri="{FF2B5EF4-FFF2-40B4-BE49-F238E27FC236}">
                <a16:creationId xmlns:a16="http://schemas.microsoft.com/office/drawing/2014/main" id="{0ABA61A5-1F15-298F-F3D7-57EEBB01F84A}"/>
              </a:ext>
            </a:extLst>
          </p:cNvPr>
          <p:cNvPicPr>
            <a:picLocks noChangeAspect="1"/>
          </p:cNvPicPr>
          <p:nvPr/>
        </p:nvPicPr>
        <p:blipFill>
          <a:blip r:embed="rId3">
            <a:extLst>
              <a:ext uri="{28A0092B-C50C-407E-A947-70E740481C1C}">
                <a14:useLocalDpi xmlns:a14="http://schemas.microsoft.com/office/drawing/2010/main" val="0"/>
              </a:ext>
            </a:extLst>
          </a:blip>
          <a:srcRect l="5800"/>
          <a:stretch/>
        </p:blipFill>
        <p:spPr>
          <a:xfrm>
            <a:off x="6163733" y="1568304"/>
            <a:ext cx="5912822" cy="3994387"/>
          </a:xfrm>
          <a:prstGeom prst="rect">
            <a:avLst/>
          </a:prstGeom>
        </p:spPr>
      </p:pic>
      <p:sp>
        <p:nvSpPr>
          <p:cNvPr id="10" name="TextBox 9">
            <a:extLst>
              <a:ext uri="{FF2B5EF4-FFF2-40B4-BE49-F238E27FC236}">
                <a16:creationId xmlns:a16="http://schemas.microsoft.com/office/drawing/2014/main" id="{F686EE2D-903D-F8A7-C53B-A5D6DD55A267}"/>
              </a:ext>
            </a:extLst>
          </p:cNvPr>
          <p:cNvSpPr txBox="1"/>
          <p:nvPr/>
        </p:nvSpPr>
        <p:spPr>
          <a:xfrm>
            <a:off x="1246293" y="5378027"/>
            <a:ext cx="9530080" cy="307777"/>
          </a:xfrm>
          <a:prstGeom prst="rect">
            <a:avLst/>
          </a:prstGeom>
          <a:noFill/>
        </p:spPr>
        <p:txBody>
          <a:bodyPr wrap="square" rtlCol="0">
            <a:spAutoFit/>
          </a:bodyPr>
          <a:lstStyle/>
          <a:p>
            <a:r>
              <a:rPr lang="en-US" sz="1400" dirty="0"/>
              <a:t>Note: The two maps shows the same variable – the unit is different.</a:t>
            </a:r>
          </a:p>
        </p:txBody>
      </p:sp>
    </p:spTree>
    <p:extLst>
      <p:ext uri="{BB962C8B-B14F-4D97-AF65-F5344CB8AC3E}">
        <p14:creationId xmlns:p14="http://schemas.microsoft.com/office/powerpoint/2010/main" val="418486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4B79-9B2A-B54C-FDE1-50F459307305}"/>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B4157C10-36DF-8701-6ABB-52D08D52ECF4}"/>
              </a:ext>
            </a:extLst>
          </p:cNvPr>
          <p:cNvSpPr>
            <a:spLocks noGrp="1"/>
          </p:cNvSpPr>
          <p:nvPr>
            <p:ph idx="1"/>
          </p:nvPr>
        </p:nvSpPr>
        <p:spPr/>
        <p:txBody>
          <a:bodyPr/>
          <a:lstStyle/>
          <a:p>
            <a:r>
              <a:rPr lang="en-US" dirty="0"/>
              <a:t>Visualization of deliveries and demand time series</a:t>
            </a:r>
          </a:p>
          <a:p>
            <a:r>
              <a:rPr lang="en-US" dirty="0"/>
              <a:t>Variability in space</a:t>
            </a:r>
          </a:p>
          <a:p>
            <a:r>
              <a:rPr lang="en-US" dirty="0"/>
              <a:t>Climate response function to assess vulnerability</a:t>
            </a:r>
          </a:p>
        </p:txBody>
      </p:sp>
      <p:sp>
        <p:nvSpPr>
          <p:cNvPr id="4" name="Slide Number Placeholder 3">
            <a:extLst>
              <a:ext uri="{FF2B5EF4-FFF2-40B4-BE49-F238E27FC236}">
                <a16:creationId xmlns:a16="http://schemas.microsoft.com/office/drawing/2014/main" id="{EE2338B0-F8DF-2B81-F2ED-B7D6078E92B7}"/>
              </a:ext>
            </a:extLst>
          </p:cNvPr>
          <p:cNvSpPr>
            <a:spLocks noGrp="1"/>
          </p:cNvSpPr>
          <p:nvPr>
            <p:ph type="sldNum" sz="quarter" idx="12"/>
          </p:nvPr>
        </p:nvSpPr>
        <p:spPr/>
        <p:txBody>
          <a:bodyPr/>
          <a:lstStyle/>
          <a:p>
            <a:fld id="{27CDDC79-9182-4F73-A31D-1D235784DB13}" type="slidenum">
              <a:rPr lang="en-US" smtClean="0"/>
              <a:t>24</a:t>
            </a:fld>
            <a:endParaRPr lang="en-US"/>
          </a:p>
        </p:txBody>
      </p:sp>
    </p:spTree>
    <p:extLst>
      <p:ext uri="{BB962C8B-B14F-4D97-AF65-F5344CB8AC3E}">
        <p14:creationId xmlns:p14="http://schemas.microsoft.com/office/powerpoint/2010/main" val="270993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9E2E-38B6-3652-D033-0C4CD3DB2ECF}"/>
              </a:ext>
            </a:extLst>
          </p:cNvPr>
          <p:cNvSpPr>
            <a:spLocks noGrp="1"/>
          </p:cNvSpPr>
          <p:nvPr>
            <p:ph type="title"/>
          </p:nvPr>
        </p:nvSpPr>
        <p:spPr/>
        <p:txBody>
          <a:bodyPr/>
          <a:lstStyle/>
          <a:p>
            <a:r>
              <a:rPr lang="en-US" dirty="0"/>
              <a:t>Time series: Effect of climate change</a:t>
            </a:r>
          </a:p>
        </p:txBody>
      </p:sp>
      <p:sp>
        <p:nvSpPr>
          <p:cNvPr id="4" name="Slide Number Placeholder 3">
            <a:extLst>
              <a:ext uri="{FF2B5EF4-FFF2-40B4-BE49-F238E27FC236}">
                <a16:creationId xmlns:a16="http://schemas.microsoft.com/office/drawing/2014/main" id="{BF1DE838-3767-40C3-FE06-5A985302BA44}"/>
              </a:ext>
            </a:extLst>
          </p:cNvPr>
          <p:cNvSpPr>
            <a:spLocks noGrp="1"/>
          </p:cNvSpPr>
          <p:nvPr>
            <p:ph type="sldNum" sz="quarter" idx="12"/>
          </p:nvPr>
        </p:nvSpPr>
        <p:spPr/>
        <p:txBody>
          <a:bodyPr/>
          <a:lstStyle/>
          <a:p>
            <a:fld id="{27CDDC79-9182-4F73-A31D-1D235784DB13}" type="slidenum">
              <a:rPr lang="en-US" smtClean="0"/>
              <a:t>25</a:t>
            </a:fld>
            <a:endParaRPr lang="en-US"/>
          </a:p>
        </p:txBody>
      </p:sp>
    </p:spTree>
    <p:extLst>
      <p:ext uri="{BB962C8B-B14F-4D97-AF65-F5344CB8AC3E}">
        <p14:creationId xmlns:p14="http://schemas.microsoft.com/office/powerpoint/2010/main" val="80162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4E8A8B-0FBE-9094-98EA-FA54619C61A7}"/>
              </a:ext>
            </a:extLst>
          </p:cNvPr>
          <p:cNvSpPr>
            <a:spLocks noGrp="1"/>
          </p:cNvSpPr>
          <p:nvPr>
            <p:ph type="sldNum" sz="quarter" idx="12"/>
          </p:nvPr>
        </p:nvSpPr>
        <p:spPr/>
        <p:txBody>
          <a:bodyPr/>
          <a:lstStyle/>
          <a:p>
            <a:fld id="{27CDDC79-9182-4F73-A31D-1D235784DB13}" type="slidenum">
              <a:rPr lang="en-US" smtClean="0"/>
              <a:t>26</a:t>
            </a:fld>
            <a:endParaRPr lang="en-US"/>
          </a:p>
        </p:txBody>
      </p:sp>
      <p:sp>
        <p:nvSpPr>
          <p:cNvPr id="7" name="TextBox 6">
            <a:extLst>
              <a:ext uri="{FF2B5EF4-FFF2-40B4-BE49-F238E27FC236}">
                <a16:creationId xmlns:a16="http://schemas.microsoft.com/office/drawing/2014/main" id="{C276FFA1-14DC-F754-A35E-C7F3A9444A6E}"/>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FCFS policy – No Climate change - Demand as in 2022</a:t>
            </a:r>
          </a:p>
        </p:txBody>
      </p:sp>
      <p:pic>
        <p:nvPicPr>
          <p:cNvPr id="11" name="Picture 10" descr="A graph of a graph&#10;&#10;AI-generated content may be incorrect.">
            <a:extLst>
              <a:ext uri="{FF2B5EF4-FFF2-40B4-BE49-F238E27FC236}">
                <a16:creationId xmlns:a16="http://schemas.microsoft.com/office/drawing/2014/main" id="{59E8B55E-92E5-D9D0-24FC-47FAED22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53" y="686027"/>
            <a:ext cx="10971893" cy="5485946"/>
          </a:xfrm>
          <a:prstGeom prst="rect">
            <a:avLst/>
          </a:prstGeom>
        </p:spPr>
      </p:pic>
      <p:sp>
        <p:nvSpPr>
          <p:cNvPr id="13" name="TextBox 12">
            <a:extLst>
              <a:ext uri="{FF2B5EF4-FFF2-40B4-BE49-F238E27FC236}">
                <a16:creationId xmlns:a16="http://schemas.microsoft.com/office/drawing/2014/main" id="{1D420FF2-94E3-A1DE-11B5-13C0C8225DD8}"/>
              </a:ext>
            </a:extLst>
          </p:cNvPr>
          <p:cNvSpPr txBox="1"/>
          <p:nvPr/>
        </p:nvSpPr>
        <p:spPr>
          <a:xfrm>
            <a:off x="7951113" y="1175858"/>
            <a:ext cx="2343150" cy="923330"/>
          </a:xfrm>
          <a:prstGeom prst="rect">
            <a:avLst/>
          </a:prstGeom>
          <a:solidFill>
            <a:schemeClr val="bg1"/>
          </a:solidFill>
          <a:ln w="19050">
            <a:solidFill>
              <a:srgbClr val="002060"/>
            </a:solidFill>
          </a:ln>
        </p:spPr>
        <p:txBody>
          <a:bodyPr wrap="square" rtlCol="0">
            <a:spAutoFit/>
          </a:bodyPr>
          <a:lstStyle/>
          <a:p>
            <a:pPr algn="ctr"/>
            <a:r>
              <a:rPr lang="en-US" b="1" dirty="0"/>
              <a:t>No deficit: black line (deliveries) on top of demand (colors)</a:t>
            </a:r>
          </a:p>
        </p:txBody>
      </p:sp>
      <p:sp>
        <p:nvSpPr>
          <p:cNvPr id="14" name="TextBox 13">
            <a:extLst>
              <a:ext uri="{FF2B5EF4-FFF2-40B4-BE49-F238E27FC236}">
                <a16:creationId xmlns:a16="http://schemas.microsoft.com/office/drawing/2014/main" id="{BBE68D9B-00CC-324C-864F-C6BBBA7C3B5E}"/>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
        <p:nvSpPr>
          <p:cNvPr id="15" name="Oval 14">
            <a:extLst>
              <a:ext uri="{FF2B5EF4-FFF2-40B4-BE49-F238E27FC236}">
                <a16:creationId xmlns:a16="http://schemas.microsoft.com/office/drawing/2014/main" id="{C6AF615D-1CCE-221B-26B9-3F9D3BD92D1D}"/>
              </a:ext>
            </a:extLst>
          </p:cNvPr>
          <p:cNvSpPr/>
          <p:nvPr/>
        </p:nvSpPr>
        <p:spPr>
          <a:xfrm>
            <a:off x="5768175" y="5065381"/>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4AFF960-1D13-C500-9268-B01238F90FD3}"/>
              </a:ext>
            </a:extLst>
          </p:cNvPr>
          <p:cNvSpPr/>
          <p:nvPr/>
        </p:nvSpPr>
        <p:spPr>
          <a:xfrm>
            <a:off x="7295464" y="5081826"/>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AEC40A-43CB-F881-AFD7-23C879F41755}"/>
              </a:ext>
            </a:extLst>
          </p:cNvPr>
          <p:cNvSpPr txBox="1"/>
          <p:nvPr/>
        </p:nvSpPr>
        <p:spPr>
          <a:xfrm>
            <a:off x="6312126" y="3812415"/>
            <a:ext cx="3897713" cy="646331"/>
          </a:xfrm>
          <a:prstGeom prst="rect">
            <a:avLst/>
          </a:prstGeom>
          <a:solidFill>
            <a:schemeClr val="bg1"/>
          </a:solidFill>
          <a:ln w="19050">
            <a:solidFill>
              <a:srgbClr val="002060"/>
            </a:solidFill>
          </a:ln>
        </p:spPr>
        <p:txBody>
          <a:bodyPr wrap="square" rtlCol="0">
            <a:spAutoFit/>
          </a:bodyPr>
          <a:lstStyle/>
          <a:p>
            <a:r>
              <a:rPr lang="en-US" b="1" dirty="0"/>
              <a:t>Minimum flow requirement is not satisfied during  these months</a:t>
            </a:r>
          </a:p>
        </p:txBody>
      </p:sp>
      <p:cxnSp>
        <p:nvCxnSpPr>
          <p:cNvPr id="19" name="Straight Connector 18">
            <a:extLst>
              <a:ext uri="{FF2B5EF4-FFF2-40B4-BE49-F238E27FC236}">
                <a16:creationId xmlns:a16="http://schemas.microsoft.com/office/drawing/2014/main" id="{9EC904C1-A33F-7332-D60B-3B2C65ABC447}"/>
              </a:ext>
            </a:extLst>
          </p:cNvPr>
          <p:cNvCxnSpPr>
            <a:stCxn id="15" idx="7"/>
            <a:endCxn id="17" idx="2"/>
          </p:cNvCxnSpPr>
          <p:nvPr/>
        </p:nvCxnSpPr>
        <p:spPr>
          <a:xfrm flipV="1">
            <a:off x="6327806" y="4458746"/>
            <a:ext cx="1933177" cy="675035"/>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30EDB87-FC2D-900B-06FF-B1F26D4726A3}"/>
              </a:ext>
            </a:extLst>
          </p:cNvPr>
          <p:cNvCxnSpPr>
            <a:cxnSpLocks/>
            <a:stCxn id="16" idx="7"/>
          </p:cNvCxnSpPr>
          <p:nvPr/>
        </p:nvCxnSpPr>
        <p:spPr>
          <a:xfrm flipV="1">
            <a:off x="7855095" y="4458746"/>
            <a:ext cx="405887" cy="69148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97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FE296-BFFD-399F-CAE2-4B0A47839322}"/>
              </a:ext>
            </a:extLst>
          </p:cNvPr>
          <p:cNvSpPr>
            <a:spLocks noGrp="1"/>
          </p:cNvSpPr>
          <p:nvPr>
            <p:ph type="sldNum" sz="quarter" idx="12"/>
          </p:nvPr>
        </p:nvSpPr>
        <p:spPr/>
        <p:txBody>
          <a:bodyPr/>
          <a:lstStyle/>
          <a:p>
            <a:fld id="{27CDDC79-9182-4F73-A31D-1D235784DB13}" type="slidenum">
              <a:rPr lang="en-US" smtClean="0"/>
              <a:t>27</a:t>
            </a:fld>
            <a:endParaRPr lang="en-US"/>
          </a:p>
        </p:txBody>
      </p:sp>
      <p:sp>
        <p:nvSpPr>
          <p:cNvPr id="9" name="TextBox 8">
            <a:extLst>
              <a:ext uri="{FF2B5EF4-FFF2-40B4-BE49-F238E27FC236}">
                <a16:creationId xmlns:a16="http://schemas.microsoft.com/office/drawing/2014/main" id="{1A6492D9-C9EE-1D51-998E-36E6D0019CA4}"/>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FCFS policy – </a:t>
            </a:r>
            <a:r>
              <a:rPr lang="en-US" sz="2400" b="1" dirty="0">
                <a:solidFill>
                  <a:srgbClr val="FF0000"/>
                </a:solidFill>
              </a:rPr>
              <a:t>+3</a:t>
            </a:r>
            <a:r>
              <a:rPr lang="en-US" sz="2400" b="1" baseline="30000" dirty="0">
                <a:solidFill>
                  <a:srgbClr val="FF0000"/>
                </a:solidFill>
              </a:rPr>
              <a:t>o</a:t>
            </a:r>
            <a:r>
              <a:rPr lang="en-US" sz="2400" b="1" dirty="0">
                <a:solidFill>
                  <a:srgbClr val="FF0000"/>
                </a:solidFill>
              </a:rPr>
              <a:t>C; -20% rainfall</a:t>
            </a:r>
            <a:r>
              <a:rPr lang="en-US" sz="2400" dirty="0"/>
              <a:t>- Demand as in 2022</a:t>
            </a:r>
          </a:p>
        </p:txBody>
      </p:sp>
      <p:pic>
        <p:nvPicPr>
          <p:cNvPr id="13" name="Picture 12" descr="A graph of a graph of a graph&#10;&#10;AI-generated content may be incorrect.">
            <a:extLst>
              <a:ext uri="{FF2B5EF4-FFF2-40B4-BE49-F238E27FC236}">
                <a16:creationId xmlns:a16="http://schemas.microsoft.com/office/drawing/2014/main" id="{1B45B63A-D168-58FA-4E3A-88F25FE48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686027"/>
            <a:ext cx="10971893" cy="5485946"/>
          </a:xfrm>
          <a:prstGeom prst="rect">
            <a:avLst/>
          </a:prstGeom>
        </p:spPr>
      </p:pic>
      <p:sp>
        <p:nvSpPr>
          <p:cNvPr id="14" name="Oval 13">
            <a:extLst>
              <a:ext uri="{FF2B5EF4-FFF2-40B4-BE49-F238E27FC236}">
                <a16:creationId xmlns:a16="http://schemas.microsoft.com/office/drawing/2014/main" id="{4E3D4D9B-7782-F15A-3D2B-F42FF165AE18}"/>
              </a:ext>
            </a:extLst>
          </p:cNvPr>
          <p:cNvSpPr/>
          <p:nvPr/>
        </p:nvSpPr>
        <p:spPr>
          <a:xfrm>
            <a:off x="5585076" y="1068138"/>
            <a:ext cx="1032811" cy="1124909"/>
          </a:xfrm>
          <a:prstGeom prst="ellipse">
            <a:avLst/>
          </a:prstGeom>
          <a:noFill/>
          <a:ln w="317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271E73-0D81-E175-634C-0DD463151B12}"/>
              </a:ext>
            </a:extLst>
          </p:cNvPr>
          <p:cNvSpPr txBox="1"/>
          <p:nvPr/>
        </p:nvSpPr>
        <p:spPr>
          <a:xfrm>
            <a:off x="7008754" y="1321629"/>
            <a:ext cx="3897713" cy="923330"/>
          </a:xfrm>
          <a:prstGeom prst="rect">
            <a:avLst/>
          </a:prstGeom>
          <a:solidFill>
            <a:schemeClr val="bg1"/>
          </a:solidFill>
          <a:ln>
            <a:solidFill>
              <a:srgbClr val="002060">
                <a:alpha val="97000"/>
              </a:srgbClr>
            </a:solidFill>
          </a:ln>
        </p:spPr>
        <p:txBody>
          <a:bodyPr wrap="square" rtlCol="0">
            <a:spAutoFit/>
          </a:bodyPr>
          <a:lstStyle/>
          <a:p>
            <a:r>
              <a:rPr lang="en-US" b="1" dirty="0"/>
              <a:t>Climate change may lead to significant deficit in deliveries during some years</a:t>
            </a:r>
          </a:p>
        </p:txBody>
      </p:sp>
      <p:cxnSp>
        <p:nvCxnSpPr>
          <p:cNvPr id="16" name="Straight Connector 15">
            <a:extLst>
              <a:ext uri="{FF2B5EF4-FFF2-40B4-BE49-F238E27FC236}">
                <a16:creationId xmlns:a16="http://schemas.microsoft.com/office/drawing/2014/main" id="{158F8327-9B2A-22F0-5D2B-5F554047A87E}"/>
              </a:ext>
            </a:extLst>
          </p:cNvPr>
          <p:cNvCxnSpPr>
            <a:cxnSpLocks/>
            <a:endCxn id="15" idx="1"/>
          </p:cNvCxnSpPr>
          <p:nvPr/>
        </p:nvCxnSpPr>
        <p:spPr>
          <a:xfrm>
            <a:off x="6617887" y="1502313"/>
            <a:ext cx="390867" cy="280981"/>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85F4B6D6-2AA6-7372-D00F-8C6FE29C9BAA}"/>
              </a:ext>
            </a:extLst>
          </p:cNvPr>
          <p:cNvSpPr/>
          <p:nvPr/>
        </p:nvSpPr>
        <p:spPr>
          <a:xfrm>
            <a:off x="5794488" y="4952473"/>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3267B8-13F3-09E6-44F4-5576DA071FD3}"/>
              </a:ext>
            </a:extLst>
          </p:cNvPr>
          <p:cNvSpPr/>
          <p:nvPr/>
        </p:nvSpPr>
        <p:spPr>
          <a:xfrm>
            <a:off x="7321777" y="4968918"/>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51631FF-8CAA-AE0C-85F0-BF64A6376AF8}"/>
              </a:ext>
            </a:extLst>
          </p:cNvPr>
          <p:cNvSpPr txBox="1"/>
          <p:nvPr/>
        </p:nvSpPr>
        <p:spPr>
          <a:xfrm>
            <a:off x="6338439" y="3699507"/>
            <a:ext cx="3897713" cy="646331"/>
          </a:xfrm>
          <a:prstGeom prst="rect">
            <a:avLst/>
          </a:prstGeom>
          <a:solidFill>
            <a:schemeClr val="bg1"/>
          </a:solidFill>
          <a:ln w="19050">
            <a:solidFill>
              <a:srgbClr val="002060"/>
            </a:solidFill>
          </a:ln>
        </p:spPr>
        <p:txBody>
          <a:bodyPr wrap="square" rtlCol="0">
            <a:spAutoFit/>
          </a:bodyPr>
          <a:lstStyle/>
          <a:p>
            <a:r>
              <a:rPr lang="en-US" b="1" dirty="0"/>
              <a:t>Deficits in minimum flow requirements are more frequent</a:t>
            </a:r>
          </a:p>
        </p:txBody>
      </p:sp>
      <p:cxnSp>
        <p:nvCxnSpPr>
          <p:cNvPr id="22" name="Straight Connector 21">
            <a:extLst>
              <a:ext uri="{FF2B5EF4-FFF2-40B4-BE49-F238E27FC236}">
                <a16:creationId xmlns:a16="http://schemas.microsoft.com/office/drawing/2014/main" id="{EE1FD425-7DF5-FD56-9D18-0826893AC00B}"/>
              </a:ext>
            </a:extLst>
          </p:cNvPr>
          <p:cNvCxnSpPr>
            <a:stCxn id="19" idx="7"/>
            <a:endCxn id="21" idx="2"/>
          </p:cNvCxnSpPr>
          <p:nvPr/>
        </p:nvCxnSpPr>
        <p:spPr>
          <a:xfrm flipV="1">
            <a:off x="6354119" y="4345838"/>
            <a:ext cx="1933177" cy="675035"/>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6B61BF8A-CA4E-3586-F4E8-8088371B28EF}"/>
              </a:ext>
            </a:extLst>
          </p:cNvPr>
          <p:cNvSpPr/>
          <p:nvPr/>
        </p:nvSpPr>
        <p:spPr>
          <a:xfrm>
            <a:off x="4267199" y="4982357"/>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DD837C7-9882-9981-A208-19C9A46FDF2F}"/>
              </a:ext>
            </a:extLst>
          </p:cNvPr>
          <p:cNvSpPr/>
          <p:nvPr/>
        </p:nvSpPr>
        <p:spPr>
          <a:xfrm>
            <a:off x="2619346" y="4992004"/>
            <a:ext cx="655649" cy="467067"/>
          </a:xfrm>
          <a:prstGeom prst="ellipse">
            <a:avLst/>
          </a:prstGeom>
          <a:noFill/>
          <a:ln w="3492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735030CF-AB54-D2A3-F771-E0A102605CF8}"/>
              </a:ext>
            </a:extLst>
          </p:cNvPr>
          <p:cNvCxnSpPr>
            <a:cxnSpLocks/>
            <a:endCxn id="21" idx="2"/>
          </p:cNvCxnSpPr>
          <p:nvPr/>
        </p:nvCxnSpPr>
        <p:spPr>
          <a:xfrm flipV="1">
            <a:off x="7649601" y="4345838"/>
            <a:ext cx="637695" cy="675035"/>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B05153F-5C5F-F550-FC02-ACF3E6A1E17F}"/>
              </a:ext>
            </a:extLst>
          </p:cNvPr>
          <p:cNvCxnSpPr>
            <a:cxnSpLocks/>
            <a:endCxn id="21" idx="2"/>
          </p:cNvCxnSpPr>
          <p:nvPr/>
        </p:nvCxnSpPr>
        <p:spPr>
          <a:xfrm flipV="1">
            <a:off x="4863999" y="4345838"/>
            <a:ext cx="3423297" cy="721978"/>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6E6A2DF-308C-0445-8076-76CF9FEEDE60}"/>
              </a:ext>
            </a:extLst>
          </p:cNvPr>
          <p:cNvCxnSpPr>
            <a:cxnSpLocks/>
            <a:endCxn id="21" idx="2"/>
          </p:cNvCxnSpPr>
          <p:nvPr/>
        </p:nvCxnSpPr>
        <p:spPr>
          <a:xfrm flipV="1">
            <a:off x="3228551" y="4345838"/>
            <a:ext cx="5058745" cy="721978"/>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465D139-E2B9-429F-1D17-2C531DD6AAF9}"/>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Tree>
    <p:extLst>
      <p:ext uri="{BB962C8B-B14F-4D97-AF65-F5344CB8AC3E}">
        <p14:creationId xmlns:p14="http://schemas.microsoft.com/office/powerpoint/2010/main" val="317556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21" grpId="0" animBg="1"/>
      <p:bldP spid="23"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AAE9C-F9F3-D05B-32E2-6AEF09299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0BB8F-5C84-10FA-D13A-02B2B28A2FD3}"/>
              </a:ext>
            </a:extLst>
          </p:cNvPr>
          <p:cNvSpPr>
            <a:spLocks noGrp="1"/>
          </p:cNvSpPr>
          <p:nvPr>
            <p:ph type="title"/>
          </p:nvPr>
        </p:nvSpPr>
        <p:spPr/>
        <p:txBody>
          <a:bodyPr/>
          <a:lstStyle/>
          <a:p>
            <a:r>
              <a:rPr lang="en-US" dirty="0"/>
              <a:t>Time series: Effect of demand change</a:t>
            </a:r>
          </a:p>
        </p:txBody>
      </p:sp>
      <p:sp>
        <p:nvSpPr>
          <p:cNvPr id="4" name="Slide Number Placeholder 3">
            <a:extLst>
              <a:ext uri="{FF2B5EF4-FFF2-40B4-BE49-F238E27FC236}">
                <a16:creationId xmlns:a16="http://schemas.microsoft.com/office/drawing/2014/main" id="{B80D65C9-0417-25DB-A38D-330C3AE369AD}"/>
              </a:ext>
            </a:extLst>
          </p:cNvPr>
          <p:cNvSpPr>
            <a:spLocks noGrp="1"/>
          </p:cNvSpPr>
          <p:nvPr>
            <p:ph type="sldNum" sz="quarter" idx="12"/>
          </p:nvPr>
        </p:nvSpPr>
        <p:spPr/>
        <p:txBody>
          <a:bodyPr/>
          <a:lstStyle/>
          <a:p>
            <a:fld id="{27CDDC79-9182-4F73-A31D-1D235784DB13}" type="slidenum">
              <a:rPr lang="en-US" smtClean="0"/>
              <a:t>28</a:t>
            </a:fld>
            <a:endParaRPr lang="en-US"/>
          </a:p>
        </p:txBody>
      </p:sp>
    </p:spTree>
    <p:extLst>
      <p:ext uri="{BB962C8B-B14F-4D97-AF65-F5344CB8AC3E}">
        <p14:creationId xmlns:p14="http://schemas.microsoft.com/office/powerpoint/2010/main" val="193908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8DE9-3E63-4899-4005-6E32B43183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FAD2E-3424-8718-D062-388E325A36A5}"/>
              </a:ext>
            </a:extLst>
          </p:cNvPr>
          <p:cNvSpPr>
            <a:spLocks noGrp="1"/>
          </p:cNvSpPr>
          <p:nvPr>
            <p:ph type="sldNum" sz="quarter" idx="12"/>
          </p:nvPr>
        </p:nvSpPr>
        <p:spPr/>
        <p:txBody>
          <a:bodyPr/>
          <a:lstStyle/>
          <a:p>
            <a:fld id="{27CDDC79-9182-4F73-A31D-1D235784DB13}" type="slidenum">
              <a:rPr lang="en-US" smtClean="0"/>
              <a:t>29</a:t>
            </a:fld>
            <a:endParaRPr lang="en-US"/>
          </a:p>
        </p:txBody>
      </p:sp>
      <p:sp>
        <p:nvSpPr>
          <p:cNvPr id="7" name="TextBox 6">
            <a:extLst>
              <a:ext uri="{FF2B5EF4-FFF2-40B4-BE49-F238E27FC236}">
                <a16:creationId xmlns:a16="http://schemas.microsoft.com/office/drawing/2014/main" id="{31A47FDC-4CED-A402-46C2-FF85145A8A4E}"/>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FCFS policy – No Climate change - Demand as in 2022</a:t>
            </a:r>
          </a:p>
        </p:txBody>
      </p:sp>
      <p:pic>
        <p:nvPicPr>
          <p:cNvPr id="11" name="Picture 10" descr="A graph of a graph&#10;&#10;AI-generated content may be incorrect.">
            <a:extLst>
              <a:ext uri="{FF2B5EF4-FFF2-40B4-BE49-F238E27FC236}">
                <a16:creationId xmlns:a16="http://schemas.microsoft.com/office/drawing/2014/main" id="{313DB7C8-E54A-F0E7-B320-D775D806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53" y="686027"/>
            <a:ext cx="10971893" cy="5485946"/>
          </a:xfrm>
          <a:prstGeom prst="rect">
            <a:avLst/>
          </a:prstGeom>
        </p:spPr>
      </p:pic>
      <p:sp>
        <p:nvSpPr>
          <p:cNvPr id="14" name="TextBox 13">
            <a:extLst>
              <a:ext uri="{FF2B5EF4-FFF2-40B4-BE49-F238E27FC236}">
                <a16:creationId xmlns:a16="http://schemas.microsoft.com/office/drawing/2014/main" id="{5C1A9A3D-BE7C-0177-3ACF-E63DFCA0271A}"/>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Tree>
    <p:extLst>
      <p:ext uri="{BB962C8B-B14F-4D97-AF65-F5344CB8AC3E}">
        <p14:creationId xmlns:p14="http://schemas.microsoft.com/office/powerpoint/2010/main" val="3758973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F235-B511-3F81-60E4-FEB0E9B9A197}"/>
              </a:ext>
            </a:extLst>
          </p:cNvPr>
          <p:cNvSpPr>
            <a:spLocks noGrp="1"/>
          </p:cNvSpPr>
          <p:nvPr>
            <p:ph type="title"/>
          </p:nvPr>
        </p:nvSpPr>
        <p:spPr>
          <a:xfrm>
            <a:off x="379319" y="365125"/>
            <a:ext cx="11469781" cy="525829"/>
          </a:xfrm>
        </p:spPr>
        <p:txBody>
          <a:bodyPr>
            <a:noAutofit/>
          </a:bodyPr>
          <a:lstStyle/>
          <a:p>
            <a:r>
              <a:rPr lang="en-US" sz="3200" dirty="0"/>
              <a:t>Schematic of the model chain used for the vulnerability assessment</a:t>
            </a:r>
          </a:p>
        </p:txBody>
      </p:sp>
      <p:sp>
        <p:nvSpPr>
          <p:cNvPr id="4" name="TextBox 3">
            <a:extLst>
              <a:ext uri="{FF2B5EF4-FFF2-40B4-BE49-F238E27FC236}">
                <a16:creationId xmlns:a16="http://schemas.microsoft.com/office/drawing/2014/main" id="{72FAA467-5887-1487-DFB9-0AA1C5FED83E}"/>
              </a:ext>
            </a:extLst>
          </p:cNvPr>
          <p:cNvSpPr txBox="1"/>
          <p:nvPr/>
        </p:nvSpPr>
        <p:spPr>
          <a:xfrm>
            <a:off x="290240" y="1491243"/>
            <a:ext cx="2663337" cy="461665"/>
          </a:xfrm>
          <a:prstGeom prst="rect">
            <a:avLst/>
          </a:prstGeom>
          <a:noFill/>
          <a:ln w="19050">
            <a:solidFill>
              <a:schemeClr val="tx1"/>
            </a:solidFill>
          </a:ln>
        </p:spPr>
        <p:txBody>
          <a:bodyPr wrap="square" rtlCol="0">
            <a:spAutoFit/>
          </a:bodyPr>
          <a:lstStyle/>
          <a:p>
            <a:pPr algn="ctr"/>
            <a:r>
              <a:rPr lang="en-US" sz="2400" dirty="0"/>
              <a:t>Climate generator</a:t>
            </a:r>
          </a:p>
        </p:txBody>
      </p:sp>
      <p:sp>
        <p:nvSpPr>
          <p:cNvPr id="5" name="TextBox 4">
            <a:extLst>
              <a:ext uri="{FF2B5EF4-FFF2-40B4-BE49-F238E27FC236}">
                <a16:creationId xmlns:a16="http://schemas.microsoft.com/office/drawing/2014/main" id="{94A5E9E4-D3FB-4E31-4ED0-C87AA5481F47}"/>
              </a:ext>
            </a:extLst>
          </p:cNvPr>
          <p:cNvSpPr txBox="1"/>
          <p:nvPr/>
        </p:nvSpPr>
        <p:spPr>
          <a:xfrm>
            <a:off x="379319" y="3693488"/>
            <a:ext cx="2663337" cy="461665"/>
          </a:xfrm>
          <a:prstGeom prst="rect">
            <a:avLst/>
          </a:prstGeom>
          <a:noFill/>
          <a:ln w="19050">
            <a:solidFill>
              <a:schemeClr val="tx1"/>
            </a:solidFill>
          </a:ln>
        </p:spPr>
        <p:txBody>
          <a:bodyPr wrap="square" rtlCol="0">
            <a:spAutoFit/>
          </a:bodyPr>
          <a:lstStyle/>
          <a:p>
            <a:pPr algn="ctr"/>
            <a:r>
              <a:rPr lang="en-US" sz="2400" dirty="0"/>
              <a:t>Hydrology</a:t>
            </a:r>
          </a:p>
        </p:txBody>
      </p:sp>
      <p:sp>
        <p:nvSpPr>
          <p:cNvPr id="6" name="TextBox 5">
            <a:extLst>
              <a:ext uri="{FF2B5EF4-FFF2-40B4-BE49-F238E27FC236}">
                <a16:creationId xmlns:a16="http://schemas.microsoft.com/office/drawing/2014/main" id="{06ABADA8-65F6-0AEE-A70E-960CF8C92174}"/>
              </a:ext>
            </a:extLst>
          </p:cNvPr>
          <p:cNvSpPr txBox="1"/>
          <p:nvPr/>
        </p:nvSpPr>
        <p:spPr>
          <a:xfrm>
            <a:off x="3066102" y="1496336"/>
            <a:ext cx="2663338" cy="1200329"/>
          </a:xfrm>
          <a:prstGeom prst="rect">
            <a:avLst/>
          </a:prstGeom>
          <a:noFill/>
          <a:ln w="19050">
            <a:solidFill>
              <a:schemeClr val="tx1"/>
            </a:solidFill>
          </a:ln>
        </p:spPr>
        <p:txBody>
          <a:bodyPr wrap="square" rtlCol="0">
            <a:spAutoFit/>
          </a:bodyPr>
          <a:lstStyle/>
          <a:p>
            <a:pPr algn="ctr"/>
            <a:r>
              <a:rPr lang="en-US" sz="2400" dirty="0"/>
              <a:t>Cultivated land projections</a:t>
            </a:r>
          </a:p>
          <a:p>
            <a:pPr algn="ctr"/>
            <a:endParaRPr lang="en-US" sz="2400" dirty="0"/>
          </a:p>
        </p:txBody>
      </p:sp>
      <p:sp>
        <p:nvSpPr>
          <p:cNvPr id="7" name="TextBox 6">
            <a:extLst>
              <a:ext uri="{FF2B5EF4-FFF2-40B4-BE49-F238E27FC236}">
                <a16:creationId xmlns:a16="http://schemas.microsoft.com/office/drawing/2014/main" id="{C177BE10-C4AB-D3C4-FA99-F39E74F672E5}"/>
              </a:ext>
            </a:extLst>
          </p:cNvPr>
          <p:cNvSpPr txBox="1"/>
          <p:nvPr/>
        </p:nvSpPr>
        <p:spPr>
          <a:xfrm>
            <a:off x="3141463" y="2282798"/>
            <a:ext cx="783435" cy="369332"/>
          </a:xfrm>
          <a:prstGeom prst="rect">
            <a:avLst/>
          </a:prstGeom>
          <a:noFill/>
          <a:ln w="19050">
            <a:solidFill>
              <a:schemeClr val="tx1"/>
            </a:solidFill>
          </a:ln>
        </p:spPr>
        <p:txBody>
          <a:bodyPr wrap="square" rtlCol="0">
            <a:spAutoFit/>
          </a:bodyPr>
          <a:lstStyle/>
          <a:p>
            <a:pPr algn="ctr"/>
            <a:r>
              <a:rPr lang="en-US" dirty="0"/>
              <a:t>Rice</a:t>
            </a:r>
            <a:endParaRPr lang="en-US" sz="2400" dirty="0"/>
          </a:p>
        </p:txBody>
      </p:sp>
      <p:sp>
        <p:nvSpPr>
          <p:cNvPr id="8" name="TextBox 7">
            <a:extLst>
              <a:ext uri="{FF2B5EF4-FFF2-40B4-BE49-F238E27FC236}">
                <a16:creationId xmlns:a16="http://schemas.microsoft.com/office/drawing/2014/main" id="{B4400F8C-2B01-A71E-2803-0B2F554EF17F}"/>
              </a:ext>
            </a:extLst>
          </p:cNvPr>
          <p:cNvSpPr txBox="1"/>
          <p:nvPr/>
        </p:nvSpPr>
        <p:spPr>
          <a:xfrm>
            <a:off x="4000260" y="2279797"/>
            <a:ext cx="1666447" cy="369332"/>
          </a:xfrm>
          <a:prstGeom prst="rect">
            <a:avLst/>
          </a:prstGeom>
          <a:noFill/>
          <a:ln w="19050">
            <a:solidFill>
              <a:schemeClr val="tx1"/>
            </a:solidFill>
          </a:ln>
        </p:spPr>
        <p:txBody>
          <a:bodyPr wrap="square" rtlCol="0">
            <a:spAutoFit/>
          </a:bodyPr>
          <a:lstStyle/>
          <a:p>
            <a:pPr algn="ctr"/>
            <a:r>
              <a:rPr lang="en-US" dirty="0"/>
              <a:t>Oil palm trees</a:t>
            </a:r>
          </a:p>
        </p:txBody>
      </p:sp>
      <p:sp>
        <p:nvSpPr>
          <p:cNvPr id="9" name="TextBox 8">
            <a:extLst>
              <a:ext uri="{FF2B5EF4-FFF2-40B4-BE49-F238E27FC236}">
                <a16:creationId xmlns:a16="http://schemas.microsoft.com/office/drawing/2014/main" id="{D419AD16-162B-4365-4A44-6925E4B860DA}"/>
              </a:ext>
            </a:extLst>
          </p:cNvPr>
          <p:cNvSpPr txBox="1"/>
          <p:nvPr/>
        </p:nvSpPr>
        <p:spPr>
          <a:xfrm>
            <a:off x="5752886" y="3454651"/>
            <a:ext cx="1196120" cy="830997"/>
          </a:xfrm>
          <a:prstGeom prst="rect">
            <a:avLst/>
          </a:prstGeom>
          <a:noFill/>
          <a:ln w="19050">
            <a:solidFill>
              <a:schemeClr val="tx1"/>
            </a:solidFill>
          </a:ln>
        </p:spPr>
        <p:txBody>
          <a:bodyPr wrap="square" rtlCol="0">
            <a:spAutoFit/>
          </a:bodyPr>
          <a:lstStyle/>
          <a:p>
            <a:pPr algn="ctr"/>
            <a:r>
              <a:rPr lang="en-US" sz="1600" dirty="0"/>
              <a:t>Freshwater rural demand</a:t>
            </a:r>
          </a:p>
        </p:txBody>
      </p:sp>
      <p:sp>
        <p:nvSpPr>
          <p:cNvPr id="10" name="TextBox 9">
            <a:extLst>
              <a:ext uri="{FF2B5EF4-FFF2-40B4-BE49-F238E27FC236}">
                <a16:creationId xmlns:a16="http://schemas.microsoft.com/office/drawing/2014/main" id="{A3C161E7-073B-1D84-6D29-770F54D3F53A}"/>
              </a:ext>
            </a:extLst>
          </p:cNvPr>
          <p:cNvSpPr txBox="1"/>
          <p:nvPr/>
        </p:nvSpPr>
        <p:spPr>
          <a:xfrm>
            <a:off x="5819107" y="1491923"/>
            <a:ext cx="2640710" cy="1200329"/>
          </a:xfrm>
          <a:prstGeom prst="rect">
            <a:avLst/>
          </a:prstGeom>
          <a:noFill/>
          <a:ln w="19050">
            <a:solidFill>
              <a:schemeClr val="tx1"/>
            </a:solidFill>
          </a:ln>
        </p:spPr>
        <p:txBody>
          <a:bodyPr wrap="square" rtlCol="0">
            <a:spAutoFit/>
          </a:bodyPr>
          <a:lstStyle/>
          <a:p>
            <a:pPr algn="ctr"/>
            <a:r>
              <a:rPr lang="en-US" sz="2400" dirty="0"/>
              <a:t>Population growth projections</a:t>
            </a:r>
          </a:p>
          <a:p>
            <a:pPr algn="ctr"/>
            <a:endParaRPr lang="en-US" sz="2400" dirty="0"/>
          </a:p>
        </p:txBody>
      </p:sp>
      <p:sp>
        <p:nvSpPr>
          <p:cNvPr id="11" name="TextBox 10">
            <a:extLst>
              <a:ext uri="{FF2B5EF4-FFF2-40B4-BE49-F238E27FC236}">
                <a16:creationId xmlns:a16="http://schemas.microsoft.com/office/drawing/2014/main" id="{07521A57-8A6C-FBEC-AB38-AE4ECEA9E889}"/>
              </a:ext>
            </a:extLst>
          </p:cNvPr>
          <p:cNvSpPr txBox="1"/>
          <p:nvPr/>
        </p:nvSpPr>
        <p:spPr>
          <a:xfrm>
            <a:off x="5970407" y="2294960"/>
            <a:ext cx="1022106" cy="369332"/>
          </a:xfrm>
          <a:prstGeom prst="rect">
            <a:avLst/>
          </a:prstGeom>
          <a:noFill/>
          <a:ln w="19050">
            <a:solidFill>
              <a:schemeClr val="tx1"/>
            </a:solidFill>
          </a:ln>
        </p:spPr>
        <p:txBody>
          <a:bodyPr wrap="square" rtlCol="0">
            <a:spAutoFit/>
          </a:bodyPr>
          <a:lstStyle/>
          <a:p>
            <a:pPr algn="ctr"/>
            <a:r>
              <a:rPr lang="en-US" dirty="0"/>
              <a:t>Rural</a:t>
            </a:r>
            <a:endParaRPr lang="en-US" sz="2400" dirty="0"/>
          </a:p>
        </p:txBody>
      </p:sp>
      <p:sp>
        <p:nvSpPr>
          <p:cNvPr id="12" name="TextBox 11">
            <a:extLst>
              <a:ext uri="{FF2B5EF4-FFF2-40B4-BE49-F238E27FC236}">
                <a16:creationId xmlns:a16="http://schemas.microsoft.com/office/drawing/2014/main" id="{08546173-3D53-44A1-467D-4A4051675B1B}"/>
              </a:ext>
            </a:extLst>
          </p:cNvPr>
          <p:cNvSpPr txBox="1"/>
          <p:nvPr/>
        </p:nvSpPr>
        <p:spPr>
          <a:xfrm>
            <a:off x="7246000" y="2283635"/>
            <a:ext cx="1022106" cy="369332"/>
          </a:xfrm>
          <a:prstGeom prst="rect">
            <a:avLst/>
          </a:prstGeom>
          <a:noFill/>
          <a:ln w="19050">
            <a:solidFill>
              <a:schemeClr val="tx1"/>
            </a:solidFill>
          </a:ln>
        </p:spPr>
        <p:txBody>
          <a:bodyPr wrap="square" rtlCol="0">
            <a:spAutoFit/>
          </a:bodyPr>
          <a:lstStyle/>
          <a:p>
            <a:pPr algn="ctr"/>
            <a:r>
              <a:rPr lang="en-US" dirty="0"/>
              <a:t>Urban</a:t>
            </a:r>
            <a:endParaRPr lang="en-US" sz="2400" dirty="0"/>
          </a:p>
        </p:txBody>
      </p:sp>
      <p:sp>
        <p:nvSpPr>
          <p:cNvPr id="13" name="TextBox 12">
            <a:extLst>
              <a:ext uri="{FF2B5EF4-FFF2-40B4-BE49-F238E27FC236}">
                <a16:creationId xmlns:a16="http://schemas.microsoft.com/office/drawing/2014/main" id="{D10A1BCD-6AA0-E1BE-5A81-FB0315E50187}"/>
              </a:ext>
            </a:extLst>
          </p:cNvPr>
          <p:cNvSpPr txBox="1"/>
          <p:nvPr/>
        </p:nvSpPr>
        <p:spPr>
          <a:xfrm>
            <a:off x="8536672" y="1470909"/>
            <a:ext cx="3451735" cy="1569660"/>
          </a:xfrm>
          <a:prstGeom prst="rect">
            <a:avLst/>
          </a:prstGeom>
          <a:noFill/>
          <a:ln w="19050">
            <a:solidFill>
              <a:schemeClr val="tx1"/>
            </a:solidFill>
          </a:ln>
        </p:spPr>
        <p:txBody>
          <a:bodyPr wrap="square" rtlCol="0">
            <a:spAutoFit/>
          </a:bodyPr>
          <a:lstStyle/>
          <a:p>
            <a:pPr algn="ctr"/>
            <a:r>
              <a:rPr lang="en-US" sz="2400" dirty="0"/>
              <a:t>Livestock population growth projections</a:t>
            </a:r>
          </a:p>
          <a:p>
            <a:pPr algn="ctr"/>
            <a:endParaRPr lang="en-US" sz="2400" dirty="0"/>
          </a:p>
          <a:p>
            <a:pPr algn="ctr"/>
            <a:endParaRPr lang="en-US" sz="2400" dirty="0"/>
          </a:p>
        </p:txBody>
      </p:sp>
      <p:sp>
        <p:nvSpPr>
          <p:cNvPr id="14" name="TextBox 13">
            <a:extLst>
              <a:ext uri="{FF2B5EF4-FFF2-40B4-BE49-F238E27FC236}">
                <a16:creationId xmlns:a16="http://schemas.microsoft.com/office/drawing/2014/main" id="{B8D33958-ACC9-8F44-36D7-677AFA342EC9}"/>
              </a:ext>
            </a:extLst>
          </p:cNvPr>
          <p:cNvSpPr txBox="1"/>
          <p:nvPr/>
        </p:nvSpPr>
        <p:spPr>
          <a:xfrm>
            <a:off x="3426113" y="3432590"/>
            <a:ext cx="1943315" cy="830997"/>
          </a:xfrm>
          <a:prstGeom prst="rect">
            <a:avLst/>
          </a:prstGeom>
          <a:noFill/>
          <a:ln w="19050">
            <a:solidFill>
              <a:schemeClr val="tx1"/>
            </a:solidFill>
          </a:ln>
        </p:spPr>
        <p:txBody>
          <a:bodyPr wrap="square" rtlCol="0">
            <a:spAutoFit/>
          </a:bodyPr>
          <a:lstStyle/>
          <a:p>
            <a:pPr algn="ctr"/>
            <a:r>
              <a:rPr lang="en-US" sz="2400" dirty="0"/>
              <a:t>Irrigation demand</a:t>
            </a:r>
          </a:p>
        </p:txBody>
      </p:sp>
      <p:sp>
        <p:nvSpPr>
          <p:cNvPr id="15" name="TextBox 14">
            <a:extLst>
              <a:ext uri="{FF2B5EF4-FFF2-40B4-BE49-F238E27FC236}">
                <a16:creationId xmlns:a16="http://schemas.microsoft.com/office/drawing/2014/main" id="{416A24E4-B375-893D-5A82-B76C6CE2A5D9}"/>
              </a:ext>
            </a:extLst>
          </p:cNvPr>
          <p:cNvSpPr txBox="1"/>
          <p:nvPr/>
        </p:nvSpPr>
        <p:spPr>
          <a:xfrm>
            <a:off x="8930870" y="3477263"/>
            <a:ext cx="2663337" cy="461665"/>
          </a:xfrm>
          <a:prstGeom prst="rect">
            <a:avLst/>
          </a:prstGeom>
          <a:noFill/>
          <a:ln w="19050">
            <a:solidFill>
              <a:schemeClr val="tx1"/>
            </a:solidFill>
          </a:ln>
        </p:spPr>
        <p:txBody>
          <a:bodyPr wrap="square" rtlCol="0">
            <a:spAutoFit/>
          </a:bodyPr>
          <a:lstStyle/>
          <a:p>
            <a:pPr algn="ctr"/>
            <a:r>
              <a:rPr lang="en-US" sz="2400" dirty="0"/>
              <a:t>Livestock demand</a:t>
            </a:r>
          </a:p>
        </p:txBody>
      </p:sp>
      <p:sp>
        <p:nvSpPr>
          <p:cNvPr id="18" name="TextBox 17">
            <a:extLst>
              <a:ext uri="{FF2B5EF4-FFF2-40B4-BE49-F238E27FC236}">
                <a16:creationId xmlns:a16="http://schemas.microsoft.com/office/drawing/2014/main" id="{583DB7C6-7C85-A367-B8CE-8026B26917D2}"/>
              </a:ext>
            </a:extLst>
          </p:cNvPr>
          <p:cNvSpPr txBox="1"/>
          <p:nvPr/>
        </p:nvSpPr>
        <p:spPr>
          <a:xfrm>
            <a:off x="8657084" y="2329686"/>
            <a:ext cx="1022106" cy="369332"/>
          </a:xfrm>
          <a:prstGeom prst="rect">
            <a:avLst/>
          </a:prstGeom>
          <a:noFill/>
          <a:ln w="19050">
            <a:solidFill>
              <a:schemeClr val="tx1"/>
            </a:solidFill>
          </a:ln>
        </p:spPr>
        <p:txBody>
          <a:bodyPr wrap="square" rtlCol="0">
            <a:spAutoFit/>
          </a:bodyPr>
          <a:lstStyle/>
          <a:p>
            <a:pPr algn="ctr"/>
            <a:r>
              <a:rPr lang="en-US" dirty="0"/>
              <a:t>Chicken</a:t>
            </a:r>
            <a:endParaRPr lang="en-US" sz="2400" dirty="0"/>
          </a:p>
        </p:txBody>
      </p:sp>
      <p:sp>
        <p:nvSpPr>
          <p:cNvPr id="19" name="TextBox 18">
            <a:extLst>
              <a:ext uri="{FF2B5EF4-FFF2-40B4-BE49-F238E27FC236}">
                <a16:creationId xmlns:a16="http://schemas.microsoft.com/office/drawing/2014/main" id="{4F7BB772-77A1-B21C-A03B-E29AA53B927D}"/>
              </a:ext>
            </a:extLst>
          </p:cNvPr>
          <p:cNvSpPr txBox="1"/>
          <p:nvPr/>
        </p:nvSpPr>
        <p:spPr>
          <a:xfrm>
            <a:off x="9756045" y="2329686"/>
            <a:ext cx="1022106" cy="369332"/>
          </a:xfrm>
          <a:prstGeom prst="rect">
            <a:avLst/>
          </a:prstGeom>
          <a:noFill/>
          <a:ln w="19050">
            <a:solidFill>
              <a:schemeClr val="tx1"/>
            </a:solidFill>
          </a:ln>
        </p:spPr>
        <p:txBody>
          <a:bodyPr wrap="square" rtlCol="0">
            <a:spAutoFit/>
          </a:bodyPr>
          <a:lstStyle/>
          <a:p>
            <a:pPr algn="ctr"/>
            <a:r>
              <a:rPr lang="en-US" dirty="0"/>
              <a:t>Pigs</a:t>
            </a:r>
            <a:endParaRPr lang="en-US" sz="2400" dirty="0"/>
          </a:p>
        </p:txBody>
      </p:sp>
      <p:sp>
        <p:nvSpPr>
          <p:cNvPr id="20" name="TextBox 19">
            <a:extLst>
              <a:ext uri="{FF2B5EF4-FFF2-40B4-BE49-F238E27FC236}">
                <a16:creationId xmlns:a16="http://schemas.microsoft.com/office/drawing/2014/main" id="{207CAE9F-1C2C-43CC-E9B6-8BC9CB9CF1E5}"/>
              </a:ext>
            </a:extLst>
          </p:cNvPr>
          <p:cNvSpPr txBox="1"/>
          <p:nvPr/>
        </p:nvSpPr>
        <p:spPr>
          <a:xfrm>
            <a:off x="10874367" y="2329686"/>
            <a:ext cx="1022106" cy="369332"/>
          </a:xfrm>
          <a:prstGeom prst="rect">
            <a:avLst/>
          </a:prstGeom>
          <a:noFill/>
          <a:ln w="19050">
            <a:solidFill>
              <a:schemeClr val="tx1"/>
            </a:solidFill>
          </a:ln>
        </p:spPr>
        <p:txBody>
          <a:bodyPr wrap="square" rtlCol="0">
            <a:spAutoFit/>
          </a:bodyPr>
          <a:lstStyle/>
          <a:p>
            <a:pPr algn="ctr"/>
            <a:r>
              <a:rPr lang="en-US" dirty="0"/>
              <a:t>Cattle</a:t>
            </a:r>
            <a:endParaRPr lang="en-US" sz="2400" dirty="0"/>
          </a:p>
        </p:txBody>
      </p:sp>
      <p:cxnSp>
        <p:nvCxnSpPr>
          <p:cNvPr id="22" name="Straight Arrow Connector 21">
            <a:extLst>
              <a:ext uri="{FF2B5EF4-FFF2-40B4-BE49-F238E27FC236}">
                <a16:creationId xmlns:a16="http://schemas.microsoft.com/office/drawing/2014/main" id="{9E7A7569-45D3-E8D7-6C77-972DA5E3FE72}"/>
              </a:ext>
            </a:extLst>
          </p:cNvPr>
          <p:cNvCxnSpPr>
            <a:cxnSpLocks/>
          </p:cNvCxnSpPr>
          <p:nvPr/>
        </p:nvCxnSpPr>
        <p:spPr>
          <a:xfrm flipH="1">
            <a:off x="1598798" y="1952908"/>
            <a:ext cx="1" cy="162575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D941E79-E50D-B111-6BB5-E0ABFFF5B29B}"/>
              </a:ext>
            </a:extLst>
          </p:cNvPr>
          <p:cNvCxnSpPr>
            <a:cxnSpLocks/>
          </p:cNvCxnSpPr>
          <p:nvPr/>
        </p:nvCxnSpPr>
        <p:spPr>
          <a:xfrm>
            <a:off x="3770873" y="2642113"/>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401894F-5780-FBB4-8A97-C86F7CEB23E3}"/>
              </a:ext>
            </a:extLst>
          </p:cNvPr>
          <p:cNvCxnSpPr>
            <a:cxnSpLocks/>
          </p:cNvCxnSpPr>
          <p:nvPr/>
        </p:nvCxnSpPr>
        <p:spPr>
          <a:xfrm>
            <a:off x="4614007" y="2642112"/>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BBE9CC5-EC2E-2F4C-100B-25DFF409A438}"/>
              </a:ext>
            </a:extLst>
          </p:cNvPr>
          <p:cNvCxnSpPr>
            <a:cxnSpLocks/>
          </p:cNvCxnSpPr>
          <p:nvPr/>
        </p:nvCxnSpPr>
        <p:spPr>
          <a:xfrm>
            <a:off x="6357287" y="2663307"/>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045871E-43E8-E350-34EB-225FB55109CA}"/>
              </a:ext>
            </a:extLst>
          </p:cNvPr>
          <p:cNvCxnSpPr>
            <a:cxnSpLocks/>
          </p:cNvCxnSpPr>
          <p:nvPr/>
        </p:nvCxnSpPr>
        <p:spPr>
          <a:xfrm>
            <a:off x="7508511" y="2642111"/>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79E7760-0B93-8A0D-8710-BD12522A6726}"/>
              </a:ext>
            </a:extLst>
          </p:cNvPr>
          <p:cNvCxnSpPr>
            <a:cxnSpLocks/>
          </p:cNvCxnSpPr>
          <p:nvPr/>
        </p:nvCxnSpPr>
        <p:spPr>
          <a:xfrm>
            <a:off x="9168137" y="2663307"/>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0A568DE-F6D9-9F1F-3C8A-3248143B94A8}"/>
              </a:ext>
            </a:extLst>
          </p:cNvPr>
          <p:cNvCxnSpPr>
            <a:cxnSpLocks/>
          </p:cNvCxnSpPr>
          <p:nvPr/>
        </p:nvCxnSpPr>
        <p:spPr>
          <a:xfrm>
            <a:off x="10139877" y="2699018"/>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FD7102D-BE4D-F590-F80D-12D29096C473}"/>
              </a:ext>
            </a:extLst>
          </p:cNvPr>
          <p:cNvCxnSpPr>
            <a:cxnSpLocks/>
          </p:cNvCxnSpPr>
          <p:nvPr/>
        </p:nvCxnSpPr>
        <p:spPr>
          <a:xfrm>
            <a:off x="11087170" y="2692252"/>
            <a:ext cx="0" cy="76928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8BEB3C74-06B2-3027-670F-E48A53E221EB}"/>
              </a:ext>
            </a:extLst>
          </p:cNvPr>
          <p:cNvCxnSpPr/>
          <p:nvPr/>
        </p:nvCxnSpPr>
        <p:spPr>
          <a:xfrm>
            <a:off x="1598798" y="3047948"/>
            <a:ext cx="1827315" cy="478083"/>
          </a:xfrm>
          <a:prstGeom prst="bentConnector3">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6CDED51-8049-15CC-ED24-63C4E40F37A8}"/>
              </a:ext>
            </a:extLst>
          </p:cNvPr>
          <p:cNvSpPr txBox="1"/>
          <p:nvPr/>
        </p:nvSpPr>
        <p:spPr>
          <a:xfrm>
            <a:off x="343114" y="2092087"/>
            <a:ext cx="1192952" cy="646331"/>
          </a:xfrm>
          <a:prstGeom prst="rect">
            <a:avLst/>
          </a:prstGeom>
          <a:noFill/>
        </p:spPr>
        <p:txBody>
          <a:bodyPr wrap="square" rtlCol="0">
            <a:spAutoFit/>
          </a:bodyPr>
          <a:lstStyle/>
          <a:p>
            <a:pPr marL="171450" indent="-171450">
              <a:buFontTx/>
              <a:buChar char="-"/>
            </a:pPr>
            <a:r>
              <a:rPr lang="en-US" sz="1200" dirty="0"/>
              <a:t>Rainfall</a:t>
            </a:r>
          </a:p>
          <a:p>
            <a:pPr marL="171450" indent="-171450">
              <a:buFontTx/>
              <a:buChar char="-"/>
            </a:pPr>
            <a:r>
              <a:rPr lang="en-US" sz="1200" dirty="0"/>
              <a:t>Temperature</a:t>
            </a:r>
          </a:p>
          <a:p>
            <a:pPr marL="171450" indent="-171450">
              <a:buFontTx/>
              <a:buChar char="-"/>
            </a:pPr>
            <a:r>
              <a:rPr lang="en-US" sz="1200" dirty="0"/>
              <a:t>PET</a:t>
            </a:r>
          </a:p>
        </p:txBody>
      </p:sp>
      <p:sp>
        <p:nvSpPr>
          <p:cNvPr id="34" name="TextBox 33">
            <a:extLst>
              <a:ext uri="{FF2B5EF4-FFF2-40B4-BE49-F238E27FC236}">
                <a16:creationId xmlns:a16="http://schemas.microsoft.com/office/drawing/2014/main" id="{9512349A-4150-6C92-D296-39E88F6E482D}"/>
              </a:ext>
            </a:extLst>
          </p:cNvPr>
          <p:cNvSpPr txBox="1"/>
          <p:nvPr/>
        </p:nvSpPr>
        <p:spPr>
          <a:xfrm>
            <a:off x="4280416" y="4727332"/>
            <a:ext cx="3133461" cy="830997"/>
          </a:xfrm>
          <a:prstGeom prst="rect">
            <a:avLst/>
          </a:prstGeom>
          <a:noFill/>
          <a:ln w="19050">
            <a:solidFill>
              <a:schemeClr val="tx1"/>
            </a:solidFill>
          </a:ln>
        </p:spPr>
        <p:txBody>
          <a:bodyPr wrap="square" rtlCol="0">
            <a:spAutoFit/>
          </a:bodyPr>
          <a:lstStyle/>
          <a:p>
            <a:pPr algn="ctr"/>
            <a:r>
              <a:rPr lang="en-US" sz="2400" dirty="0" err="1"/>
              <a:t>Orinoquia</a:t>
            </a:r>
            <a:r>
              <a:rPr lang="en-US" sz="2400" dirty="0"/>
              <a:t> Water Future (OWF) model</a:t>
            </a:r>
          </a:p>
        </p:txBody>
      </p:sp>
      <p:cxnSp>
        <p:nvCxnSpPr>
          <p:cNvPr id="35" name="Straight Arrow Connector 34">
            <a:extLst>
              <a:ext uri="{FF2B5EF4-FFF2-40B4-BE49-F238E27FC236}">
                <a16:creationId xmlns:a16="http://schemas.microsoft.com/office/drawing/2014/main" id="{FA262480-20F2-5F80-A89F-B9608872A4F0}"/>
              </a:ext>
            </a:extLst>
          </p:cNvPr>
          <p:cNvCxnSpPr>
            <a:cxnSpLocks/>
          </p:cNvCxnSpPr>
          <p:nvPr/>
        </p:nvCxnSpPr>
        <p:spPr>
          <a:xfrm>
            <a:off x="4904554" y="4263587"/>
            <a:ext cx="0" cy="463745"/>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B40170B-1067-7927-D1AB-0E37F19CCBD1}"/>
              </a:ext>
            </a:extLst>
          </p:cNvPr>
          <p:cNvCxnSpPr>
            <a:cxnSpLocks/>
          </p:cNvCxnSpPr>
          <p:nvPr/>
        </p:nvCxnSpPr>
        <p:spPr>
          <a:xfrm>
            <a:off x="6096000" y="4263586"/>
            <a:ext cx="0" cy="463745"/>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8DA6E4C6-8047-720F-2A8F-B8FD57DB5A92}"/>
              </a:ext>
            </a:extLst>
          </p:cNvPr>
          <p:cNvCxnSpPr>
            <a:cxnSpLocks/>
            <a:stCxn id="5" idx="2"/>
          </p:cNvCxnSpPr>
          <p:nvPr/>
        </p:nvCxnSpPr>
        <p:spPr>
          <a:xfrm rot="16200000" flipH="1">
            <a:off x="2494339" y="3371802"/>
            <a:ext cx="1002726" cy="2569428"/>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A6A8D337-6EFB-9006-4EB0-AFF24166297E}"/>
              </a:ext>
            </a:extLst>
          </p:cNvPr>
          <p:cNvCxnSpPr>
            <a:cxnSpLocks/>
          </p:cNvCxnSpPr>
          <p:nvPr/>
        </p:nvCxnSpPr>
        <p:spPr>
          <a:xfrm rot="10800000" flipV="1">
            <a:off x="7413878" y="3938928"/>
            <a:ext cx="1708825" cy="981728"/>
          </a:xfrm>
          <a:prstGeom prst="bentConnector3">
            <a:avLst>
              <a:gd name="adj1" fmla="val -43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B0F0891D-5216-6377-5046-A7857ED15FB6}"/>
              </a:ext>
            </a:extLst>
          </p:cNvPr>
          <p:cNvCxnSpPr>
            <a:cxnSpLocks/>
          </p:cNvCxnSpPr>
          <p:nvPr/>
        </p:nvCxnSpPr>
        <p:spPr>
          <a:xfrm>
            <a:off x="5819107" y="5558329"/>
            <a:ext cx="0" cy="329354"/>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6F60FF41-8FF0-0637-A9A0-078F7D7B3423}"/>
              </a:ext>
            </a:extLst>
          </p:cNvPr>
          <p:cNvSpPr txBox="1"/>
          <p:nvPr/>
        </p:nvSpPr>
        <p:spPr>
          <a:xfrm>
            <a:off x="2811960" y="5895788"/>
            <a:ext cx="635617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Simulated water deliveries to each users across all 27 sub-basins</a:t>
            </a:r>
          </a:p>
          <a:p>
            <a:pPr marL="285750" indent="-285750">
              <a:buFont typeface="Arial" panose="020B0604020202020204" pitchFamily="34" charset="0"/>
              <a:buChar char="•"/>
            </a:pPr>
            <a:r>
              <a:rPr lang="en-US" sz="1600" dirty="0"/>
              <a:t>River flow downstream each of the considered sub-basins</a:t>
            </a:r>
          </a:p>
        </p:txBody>
      </p:sp>
      <p:sp>
        <p:nvSpPr>
          <p:cNvPr id="46" name="TextBox 45">
            <a:extLst>
              <a:ext uri="{FF2B5EF4-FFF2-40B4-BE49-F238E27FC236}">
                <a16:creationId xmlns:a16="http://schemas.microsoft.com/office/drawing/2014/main" id="{89DC37C7-96A1-E821-17FA-1434248CE0F0}"/>
              </a:ext>
            </a:extLst>
          </p:cNvPr>
          <p:cNvSpPr txBox="1"/>
          <p:nvPr/>
        </p:nvSpPr>
        <p:spPr>
          <a:xfrm>
            <a:off x="9679190" y="4438659"/>
            <a:ext cx="1424332" cy="461665"/>
          </a:xfrm>
          <a:prstGeom prst="rect">
            <a:avLst/>
          </a:prstGeom>
          <a:noFill/>
          <a:ln w="19050">
            <a:solidFill>
              <a:schemeClr val="tx1"/>
            </a:solidFill>
          </a:ln>
        </p:spPr>
        <p:txBody>
          <a:bodyPr wrap="square" rtlCol="0">
            <a:spAutoFit/>
          </a:bodyPr>
          <a:lstStyle/>
          <a:p>
            <a:pPr algn="ctr"/>
            <a:r>
              <a:rPr lang="en-US" sz="2400" dirty="0"/>
              <a:t>Policies</a:t>
            </a:r>
          </a:p>
        </p:txBody>
      </p:sp>
      <p:cxnSp>
        <p:nvCxnSpPr>
          <p:cNvPr id="51" name="Connector: Elbow 50">
            <a:extLst>
              <a:ext uri="{FF2B5EF4-FFF2-40B4-BE49-F238E27FC236}">
                <a16:creationId xmlns:a16="http://schemas.microsoft.com/office/drawing/2014/main" id="{08F94501-2A7D-2EB5-D115-7745FD4EB65E}"/>
              </a:ext>
            </a:extLst>
          </p:cNvPr>
          <p:cNvCxnSpPr>
            <a:cxnSpLocks/>
          </p:cNvCxnSpPr>
          <p:nvPr/>
        </p:nvCxnSpPr>
        <p:spPr>
          <a:xfrm rot="10800000" flipV="1">
            <a:off x="7413877" y="4929524"/>
            <a:ext cx="2848662" cy="328592"/>
          </a:xfrm>
          <a:prstGeom prst="bentConnector3">
            <a:avLst>
              <a:gd name="adj1" fmla="val 119"/>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Slide Number Placeholder 53">
            <a:extLst>
              <a:ext uri="{FF2B5EF4-FFF2-40B4-BE49-F238E27FC236}">
                <a16:creationId xmlns:a16="http://schemas.microsoft.com/office/drawing/2014/main" id="{60E8D1CA-FD67-17DE-CB1D-3EE7F5885F67}"/>
              </a:ext>
            </a:extLst>
          </p:cNvPr>
          <p:cNvSpPr>
            <a:spLocks noGrp="1"/>
          </p:cNvSpPr>
          <p:nvPr>
            <p:ph type="sldNum" sz="quarter" idx="12"/>
          </p:nvPr>
        </p:nvSpPr>
        <p:spPr/>
        <p:txBody>
          <a:bodyPr/>
          <a:lstStyle/>
          <a:p>
            <a:fld id="{27CDDC79-9182-4F73-A31D-1D235784DB13}" type="slidenum">
              <a:rPr lang="en-US" smtClean="0"/>
              <a:t>3</a:t>
            </a:fld>
            <a:endParaRPr lang="en-US"/>
          </a:p>
        </p:txBody>
      </p:sp>
      <p:sp>
        <p:nvSpPr>
          <p:cNvPr id="3" name="TextBox 2">
            <a:extLst>
              <a:ext uri="{FF2B5EF4-FFF2-40B4-BE49-F238E27FC236}">
                <a16:creationId xmlns:a16="http://schemas.microsoft.com/office/drawing/2014/main" id="{8E3286EE-4120-F265-1858-3AC56B56DF82}"/>
              </a:ext>
            </a:extLst>
          </p:cNvPr>
          <p:cNvSpPr txBox="1"/>
          <p:nvPr/>
        </p:nvSpPr>
        <p:spPr>
          <a:xfrm>
            <a:off x="7153009" y="3442237"/>
            <a:ext cx="1196120" cy="830997"/>
          </a:xfrm>
          <a:prstGeom prst="rect">
            <a:avLst/>
          </a:prstGeom>
          <a:noFill/>
          <a:ln w="19050">
            <a:solidFill>
              <a:schemeClr val="tx1"/>
            </a:solidFill>
          </a:ln>
        </p:spPr>
        <p:txBody>
          <a:bodyPr wrap="square" rtlCol="0">
            <a:spAutoFit/>
          </a:bodyPr>
          <a:lstStyle/>
          <a:p>
            <a:pPr algn="ctr"/>
            <a:r>
              <a:rPr lang="en-US" sz="1600" dirty="0"/>
              <a:t>Freshwater urban demand</a:t>
            </a:r>
          </a:p>
        </p:txBody>
      </p:sp>
      <p:cxnSp>
        <p:nvCxnSpPr>
          <p:cNvPr id="16" name="Straight Arrow Connector 15">
            <a:extLst>
              <a:ext uri="{FF2B5EF4-FFF2-40B4-BE49-F238E27FC236}">
                <a16:creationId xmlns:a16="http://schemas.microsoft.com/office/drawing/2014/main" id="{33743420-C6B0-F8D3-9779-AFE18AC5BF39}"/>
              </a:ext>
            </a:extLst>
          </p:cNvPr>
          <p:cNvCxnSpPr>
            <a:cxnSpLocks/>
          </p:cNvCxnSpPr>
          <p:nvPr/>
        </p:nvCxnSpPr>
        <p:spPr>
          <a:xfrm>
            <a:off x="7327261" y="4281148"/>
            <a:ext cx="0" cy="463745"/>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11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ECD51-FDAD-2EFF-3790-0E33C157AD97}"/>
              </a:ext>
            </a:extLst>
          </p:cNvPr>
          <p:cNvSpPr>
            <a:spLocks noGrp="1"/>
          </p:cNvSpPr>
          <p:nvPr>
            <p:ph type="sldNum" sz="quarter" idx="12"/>
          </p:nvPr>
        </p:nvSpPr>
        <p:spPr/>
        <p:txBody>
          <a:bodyPr/>
          <a:lstStyle/>
          <a:p>
            <a:fld id="{27CDDC79-9182-4F73-A31D-1D235784DB13}" type="slidenum">
              <a:rPr lang="en-US" smtClean="0"/>
              <a:t>30</a:t>
            </a:fld>
            <a:endParaRPr lang="en-US"/>
          </a:p>
        </p:txBody>
      </p:sp>
      <p:pic>
        <p:nvPicPr>
          <p:cNvPr id="9" name="Picture 8" descr="A graph of a graph&#10;&#10;AI-generated content may be incorrect.">
            <a:extLst>
              <a:ext uri="{FF2B5EF4-FFF2-40B4-BE49-F238E27FC236}">
                <a16:creationId xmlns:a16="http://schemas.microsoft.com/office/drawing/2014/main" id="{62738A99-D0D5-B246-8085-CD4F775EE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685800"/>
            <a:ext cx="10971893" cy="5485946"/>
          </a:xfrm>
          <a:prstGeom prst="rect">
            <a:avLst/>
          </a:prstGeom>
        </p:spPr>
      </p:pic>
      <p:sp>
        <p:nvSpPr>
          <p:cNvPr id="10" name="Oval 9">
            <a:extLst>
              <a:ext uri="{FF2B5EF4-FFF2-40B4-BE49-F238E27FC236}">
                <a16:creationId xmlns:a16="http://schemas.microsoft.com/office/drawing/2014/main" id="{E4999F88-F9FD-6E5E-753F-289B69CB995C}"/>
              </a:ext>
            </a:extLst>
          </p:cNvPr>
          <p:cNvSpPr/>
          <p:nvPr/>
        </p:nvSpPr>
        <p:spPr>
          <a:xfrm>
            <a:off x="5552184" y="1026234"/>
            <a:ext cx="1032811" cy="1124909"/>
          </a:xfrm>
          <a:prstGeom prst="ellipse">
            <a:avLst/>
          </a:prstGeom>
          <a:noFill/>
          <a:ln w="317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35BE60-0980-86B4-DD03-888D973E527D}"/>
              </a:ext>
            </a:extLst>
          </p:cNvPr>
          <p:cNvSpPr txBox="1"/>
          <p:nvPr/>
        </p:nvSpPr>
        <p:spPr>
          <a:xfrm>
            <a:off x="6975862" y="1279725"/>
            <a:ext cx="3897713" cy="923330"/>
          </a:xfrm>
          <a:prstGeom prst="rect">
            <a:avLst/>
          </a:prstGeom>
          <a:solidFill>
            <a:schemeClr val="bg1"/>
          </a:solidFill>
          <a:ln>
            <a:solidFill>
              <a:srgbClr val="002060">
                <a:alpha val="97000"/>
              </a:srgbClr>
            </a:solidFill>
          </a:ln>
        </p:spPr>
        <p:txBody>
          <a:bodyPr wrap="square" rtlCol="0">
            <a:spAutoFit/>
          </a:bodyPr>
          <a:lstStyle/>
          <a:p>
            <a:r>
              <a:rPr lang="en-US" b="1" dirty="0"/>
              <a:t>Demand change may lead to an increase in deficit during some years</a:t>
            </a:r>
          </a:p>
        </p:txBody>
      </p:sp>
      <p:cxnSp>
        <p:nvCxnSpPr>
          <p:cNvPr id="12" name="Straight Connector 11">
            <a:extLst>
              <a:ext uri="{FF2B5EF4-FFF2-40B4-BE49-F238E27FC236}">
                <a16:creationId xmlns:a16="http://schemas.microsoft.com/office/drawing/2014/main" id="{926BBD93-0DCC-BF44-147C-9FB70B78A8FA}"/>
              </a:ext>
            </a:extLst>
          </p:cNvPr>
          <p:cNvCxnSpPr>
            <a:cxnSpLocks/>
            <a:endCxn id="11" idx="1"/>
          </p:cNvCxnSpPr>
          <p:nvPr/>
        </p:nvCxnSpPr>
        <p:spPr>
          <a:xfrm>
            <a:off x="6584995" y="1460409"/>
            <a:ext cx="390867" cy="280981"/>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39EC0CA-819F-3F21-6E66-700A2D89C6E2}"/>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FCFS policy – No Climate change - </a:t>
            </a:r>
            <a:r>
              <a:rPr lang="en-US" sz="2400" b="1" dirty="0">
                <a:solidFill>
                  <a:schemeClr val="accent2">
                    <a:lumMod val="50000"/>
                  </a:schemeClr>
                </a:solidFill>
              </a:rPr>
              <a:t>Demand as in 2040</a:t>
            </a:r>
          </a:p>
        </p:txBody>
      </p:sp>
      <p:sp>
        <p:nvSpPr>
          <p:cNvPr id="14" name="TextBox 13">
            <a:extLst>
              <a:ext uri="{FF2B5EF4-FFF2-40B4-BE49-F238E27FC236}">
                <a16:creationId xmlns:a16="http://schemas.microsoft.com/office/drawing/2014/main" id="{DFD64F28-AA70-EC50-9B93-F52657163BB8}"/>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Tree>
    <p:extLst>
      <p:ext uri="{BB962C8B-B14F-4D97-AF65-F5344CB8AC3E}">
        <p14:creationId xmlns:p14="http://schemas.microsoft.com/office/powerpoint/2010/main" val="291793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8C6379-2694-8EA0-A5FD-E49599FFA533}"/>
              </a:ext>
            </a:extLst>
          </p:cNvPr>
          <p:cNvSpPr>
            <a:spLocks noGrp="1"/>
          </p:cNvSpPr>
          <p:nvPr>
            <p:ph type="sldNum" sz="quarter" idx="12"/>
          </p:nvPr>
        </p:nvSpPr>
        <p:spPr/>
        <p:txBody>
          <a:bodyPr/>
          <a:lstStyle/>
          <a:p>
            <a:fld id="{27CDDC79-9182-4F73-A31D-1D235784DB13}" type="slidenum">
              <a:rPr lang="en-US" smtClean="0"/>
              <a:t>31</a:t>
            </a:fld>
            <a:endParaRPr lang="en-US"/>
          </a:p>
        </p:txBody>
      </p:sp>
      <p:sp>
        <p:nvSpPr>
          <p:cNvPr id="5" name="Title 1">
            <a:extLst>
              <a:ext uri="{FF2B5EF4-FFF2-40B4-BE49-F238E27FC236}">
                <a16:creationId xmlns:a16="http://schemas.microsoft.com/office/drawing/2014/main" id="{AA0178E0-EBAA-20D5-7BF0-ED5CE7379A44}"/>
              </a:ext>
            </a:extLst>
          </p:cNvPr>
          <p:cNvSpPr>
            <a:spLocks noGrp="1"/>
          </p:cNvSpPr>
          <p:nvPr>
            <p:ph type="title"/>
          </p:nvPr>
        </p:nvSpPr>
        <p:spPr>
          <a:xfrm>
            <a:off x="838200" y="871663"/>
            <a:ext cx="10515600" cy="1325563"/>
          </a:xfrm>
        </p:spPr>
        <p:txBody>
          <a:bodyPr/>
          <a:lstStyle/>
          <a:p>
            <a:r>
              <a:rPr lang="en-US" dirty="0"/>
              <a:t>Time series: Effect of different “policies” (order to which the users are served)</a:t>
            </a:r>
          </a:p>
        </p:txBody>
      </p:sp>
    </p:spTree>
    <p:extLst>
      <p:ext uri="{BB962C8B-B14F-4D97-AF65-F5344CB8AC3E}">
        <p14:creationId xmlns:p14="http://schemas.microsoft.com/office/powerpoint/2010/main" val="387561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7DB94-AFF8-9E7A-B224-2686392F7C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B92BB8-2763-DC5B-1914-5237798A2ADD}"/>
              </a:ext>
            </a:extLst>
          </p:cNvPr>
          <p:cNvSpPr>
            <a:spLocks noGrp="1"/>
          </p:cNvSpPr>
          <p:nvPr>
            <p:ph type="sldNum" sz="quarter" idx="12"/>
          </p:nvPr>
        </p:nvSpPr>
        <p:spPr/>
        <p:txBody>
          <a:bodyPr/>
          <a:lstStyle/>
          <a:p>
            <a:fld id="{27CDDC79-9182-4F73-A31D-1D235784DB13}" type="slidenum">
              <a:rPr lang="en-US" smtClean="0"/>
              <a:t>32</a:t>
            </a:fld>
            <a:endParaRPr lang="en-US"/>
          </a:p>
        </p:txBody>
      </p:sp>
      <p:sp>
        <p:nvSpPr>
          <p:cNvPr id="7" name="TextBox 6">
            <a:extLst>
              <a:ext uri="{FF2B5EF4-FFF2-40B4-BE49-F238E27FC236}">
                <a16:creationId xmlns:a16="http://schemas.microsoft.com/office/drawing/2014/main" id="{F27DEAD0-96DB-B3F8-FB21-7D76C106F37A}"/>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FCFS policy – No Climate change - Demand as in 2022</a:t>
            </a:r>
          </a:p>
        </p:txBody>
      </p:sp>
      <p:pic>
        <p:nvPicPr>
          <p:cNvPr id="11" name="Picture 10" descr="A graph of a graph&#10;&#10;AI-generated content may be incorrect.">
            <a:extLst>
              <a:ext uri="{FF2B5EF4-FFF2-40B4-BE49-F238E27FC236}">
                <a16:creationId xmlns:a16="http://schemas.microsoft.com/office/drawing/2014/main" id="{6AEDEA76-72D9-D670-7F3E-1232DDEC0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53" y="686027"/>
            <a:ext cx="10971893" cy="5485946"/>
          </a:xfrm>
          <a:prstGeom prst="rect">
            <a:avLst/>
          </a:prstGeom>
        </p:spPr>
      </p:pic>
      <p:sp>
        <p:nvSpPr>
          <p:cNvPr id="14" name="TextBox 13">
            <a:extLst>
              <a:ext uri="{FF2B5EF4-FFF2-40B4-BE49-F238E27FC236}">
                <a16:creationId xmlns:a16="http://schemas.microsoft.com/office/drawing/2014/main" id="{12DC27EC-60A4-03C8-A2C6-EEFC4FE8168A}"/>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Tree>
    <p:extLst>
      <p:ext uri="{BB962C8B-B14F-4D97-AF65-F5344CB8AC3E}">
        <p14:creationId xmlns:p14="http://schemas.microsoft.com/office/powerpoint/2010/main" val="11686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12BB8-DCFE-7427-A65C-00C86B97CCDF}"/>
              </a:ext>
            </a:extLst>
          </p:cNvPr>
          <p:cNvSpPr>
            <a:spLocks noGrp="1"/>
          </p:cNvSpPr>
          <p:nvPr>
            <p:ph type="sldNum" sz="quarter" idx="12"/>
          </p:nvPr>
        </p:nvSpPr>
        <p:spPr/>
        <p:txBody>
          <a:bodyPr/>
          <a:lstStyle/>
          <a:p>
            <a:fld id="{27CDDC79-9182-4F73-A31D-1D235784DB13}" type="slidenum">
              <a:rPr lang="en-US" smtClean="0"/>
              <a:t>33</a:t>
            </a:fld>
            <a:endParaRPr lang="en-US"/>
          </a:p>
        </p:txBody>
      </p:sp>
      <p:pic>
        <p:nvPicPr>
          <p:cNvPr id="6" name="Picture 5" descr="A graph of a graph&#10;&#10;AI-generated content may be incorrect.">
            <a:extLst>
              <a:ext uri="{FF2B5EF4-FFF2-40B4-BE49-F238E27FC236}">
                <a16:creationId xmlns:a16="http://schemas.microsoft.com/office/drawing/2014/main" id="{3918B206-1315-D2F7-170D-610E0081E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686027"/>
            <a:ext cx="10971893" cy="5485946"/>
          </a:xfrm>
          <a:prstGeom prst="rect">
            <a:avLst/>
          </a:prstGeom>
        </p:spPr>
      </p:pic>
      <p:sp>
        <p:nvSpPr>
          <p:cNvPr id="7" name="TextBox 6">
            <a:extLst>
              <a:ext uri="{FF2B5EF4-FFF2-40B4-BE49-F238E27FC236}">
                <a16:creationId xmlns:a16="http://schemas.microsoft.com/office/drawing/2014/main" id="{8E4CB3D4-E51A-09F6-E133-F10DDD857226}"/>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a:t>
            </a:r>
            <a:r>
              <a:rPr lang="en-US" sz="2400" b="1" dirty="0">
                <a:solidFill>
                  <a:schemeClr val="accent5">
                    <a:lumMod val="60000"/>
                    <a:lumOff val="40000"/>
                  </a:schemeClr>
                </a:solidFill>
              </a:rPr>
              <a:t>PE policy</a:t>
            </a:r>
            <a:r>
              <a:rPr lang="en-US" sz="2400" dirty="0"/>
              <a:t> – No Climate change - Demand as in 2022</a:t>
            </a:r>
          </a:p>
        </p:txBody>
      </p:sp>
      <p:sp>
        <p:nvSpPr>
          <p:cNvPr id="8" name="TextBox 7">
            <a:extLst>
              <a:ext uri="{FF2B5EF4-FFF2-40B4-BE49-F238E27FC236}">
                <a16:creationId xmlns:a16="http://schemas.microsoft.com/office/drawing/2014/main" id="{5C703004-3582-FAC5-6BEB-4F820EBD41B6}"/>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
        <p:nvSpPr>
          <p:cNvPr id="2" name="Oval 1">
            <a:extLst>
              <a:ext uri="{FF2B5EF4-FFF2-40B4-BE49-F238E27FC236}">
                <a16:creationId xmlns:a16="http://schemas.microsoft.com/office/drawing/2014/main" id="{82CB9D57-9B1F-592A-437E-2B74B1F97E91}"/>
              </a:ext>
            </a:extLst>
          </p:cNvPr>
          <p:cNvSpPr/>
          <p:nvPr/>
        </p:nvSpPr>
        <p:spPr>
          <a:xfrm>
            <a:off x="5524500" y="1173480"/>
            <a:ext cx="1242060" cy="220218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DEDE067-1957-A2AF-59A6-2BFEC32FE1C1}"/>
              </a:ext>
            </a:extLst>
          </p:cNvPr>
          <p:cNvSpPr/>
          <p:nvPr/>
        </p:nvSpPr>
        <p:spPr>
          <a:xfrm>
            <a:off x="5524500" y="4628495"/>
            <a:ext cx="1242060" cy="105602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D1EE220-C11A-EF3D-4402-EB72BFDF9906}"/>
              </a:ext>
            </a:extLst>
          </p:cNvPr>
          <p:cNvSpPr txBox="1"/>
          <p:nvPr/>
        </p:nvSpPr>
        <p:spPr>
          <a:xfrm>
            <a:off x="6934200" y="3336667"/>
            <a:ext cx="2522220" cy="923330"/>
          </a:xfrm>
          <a:prstGeom prst="rect">
            <a:avLst/>
          </a:prstGeom>
          <a:solidFill>
            <a:schemeClr val="bg1"/>
          </a:solidFill>
        </p:spPr>
        <p:txBody>
          <a:bodyPr wrap="square" rtlCol="0">
            <a:spAutoFit/>
          </a:bodyPr>
          <a:lstStyle/>
          <a:p>
            <a:r>
              <a:rPr lang="en-US" dirty="0">
                <a:solidFill>
                  <a:srgbClr val="FF0000"/>
                </a:solidFill>
              </a:rPr>
              <a:t>Enforcing the minimum flow leads to deficit in water deliveries</a:t>
            </a:r>
          </a:p>
        </p:txBody>
      </p:sp>
    </p:spTree>
    <p:extLst>
      <p:ext uri="{BB962C8B-B14F-4D97-AF65-F5344CB8AC3E}">
        <p14:creationId xmlns:p14="http://schemas.microsoft.com/office/powerpoint/2010/main" val="138487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F8177-89F8-8AB5-4E3B-362E52F160BD}"/>
              </a:ext>
            </a:extLst>
          </p:cNvPr>
          <p:cNvSpPr>
            <a:spLocks noGrp="1"/>
          </p:cNvSpPr>
          <p:nvPr>
            <p:ph type="sldNum" sz="quarter" idx="12"/>
          </p:nvPr>
        </p:nvSpPr>
        <p:spPr/>
        <p:txBody>
          <a:bodyPr/>
          <a:lstStyle/>
          <a:p>
            <a:fld id="{27CDDC79-9182-4F73-A31D-1D235784DB13}" type="slidenum">
              <a:rPr lang="en-US" smtClean="0"/>
              <a:t>34</a:t>
            </a:fld>
            <a:endParaRPr lang="en-US"/>
          </a:p>
        </p:txBody>
      </p:sp>
      <p:pic>
        <p:nvPicPr>
          <p:cNvPr id="8" name="Picture 7" descr="A graph of a graph of a graph&#10;&#10;AI-generated content may be incorrect.">
            <a:extLst>
              <a:ext uri="{FF2B5EF4-FFF2-40B4-BE49-F238E27FC236}">
                <a16:creationId xmlns:a16="http://schemas.microsoft.com/office/drawing/2014/main" id="{187FF94A-5D77-1158-4BAB-9424C9584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685800"/>
            <a:ext cx="10971893" cy="5485946"/>
          </a:xfrm>
          <a:prstGeom prst="rect">
            <a:avLst/>
          </a:prstGeom>
        </p:spPr>
      </p:pic>
      <p:sp>
        <p:nvSpPr>
          <p:cNvPr id="9" name="TextBox 8">
            <a:extLst>
              <a:ext uri="{FF2B5EF4-FFF2-40B4-BE49-F238E27FC236}">
                <a16:creationId xmlns:a16="http://schemas.microsoft.com/office/drawing/2014/main" id="{A3A09198-58D6-6448-15C9-1808BF83111A}"/>
              </a:ext>
            </a:extLst>
          </p:cNvPr>
          <p:cNvSpPr txBox="1"/>
          <p:nvPr/>
        </p:nvSpPr>
        <p:spPr>
          <a:xfrm>
            <a:off x="432253" y="224362"/>
            <a:ext cx="11759747" cy="461665"/>
          </a:xfrm>
          <a:prstGeom prst="rect">
            <a:avLst/>
          </a:prstGeom>
          <a:noFill/>
        </p:spPr>
        <p:txBody>
          <a:bodyPr wrap="square" rtlCol="0">
            <a:spAutoFit/>
          </a:bodyPr>
          <a:lstStyle/>
          <a:p>
            <a:r>
              <a:rPr lang="en-US" sz="2400" dirty="0"/>
              <a:t>Example : Metica sub-basin – </a:t>
            </a:r>
            <a:r>
              <a:rPr lang="en-US" sz="2400" b="1" dirty="0">
                <a:solidFill>
                  <a:schemeClr val="accent5">
                    <a:lumMod val="60000"/>
                    <a:lumOff val="40000"/>
                  </a:schemeClr>
                </a:solidFill>
              </a:rPr>
              <a:t>PE policy </a:t>
            </a:r>
            <a:r>
              <a:rPr lang="en-US" sz="2400" dirty="0"/>
              <a:t>– </a:t>
            </a:r>
            <a:r>
              <a:rPr lang="en-US" sz="2400" b="1" dirty="0">
                <a:solidFill>
                  <a:srgbClr val="FF0000"/>
                </a:solidFill>
              </a:rPr>
              <a:t>+3</a:t>
            </a:r>
            <a:r>
              <a:rPr lang="en-US" sz="2400" b="1" baseline="30000" dirty="0">
                <a:solidFill>
                  <a:srgbClr val="FF0000"/>
                </a:solidFill>
              </a:rPr>
              <a:t>o</a:t>
            </a:r>
            <a:r>
              <a:rPr lang="en-US" sz="2400" b="1" dirty="0">
                <a:solidFill>
                  <a:srgbClr val="FF0000"/>
                </a:solidFill>
              </a:rPr>
              <a:t>C; -20% rainfall</a:t>
            </a:r>
            <a:r>
              <a:rPr lang="en-US" sz="2400" dirty="0"/>
              <a:t>- Demand as in 2022</a:t>
            </a:r>
          </a:p>
        </p:txBody>
      </p:sp>
      <p:sp>
        <p:nvSpPr>
          <p:cNvPr id="10" name="TextBox 9">
            <a:extLst>
              <a:ext uri="{FF2B5EF4-FFF2-40B4-BE49-F238E27FC236}">
                <a16:creationId xmlns:a16="http://schemas.microsoft.com/office/drawing/2014/main" id="{47623168-62B9-510C-1170-0AA934CA27DA}"/>
              </a:ext>
            </a:extLst>
          </p:cNvPr>
          <p:cNvSpPr txBox="1"/>
          <p:nvPr/>
        </p:nvSpPr>
        <p:spPr>
          <a:xfrm>
            <a:off x="539750" y="6264306"/>
            <a:ext cx="11017250" cy="523220"/>
          </a:xfrm>
          <a:prstGeom prst="rect">
            <a:avLst/>
          </a:prstGeom>
          <a:noFill/>
        </p:spPr>
        <p:txBody>
          <a:bodyPr wrap="square" rtlCol="0">
            <a:spAutoFit/>
          </a:bodyPr>
          <a:lstStyle/>
          <a:p>
            <a:r>
              <a:rPr lang="en-US" sz="1400" b="1" u="sng" dirty="0"/>
              <a:t>Top plot: </a:t>
            </a:r>
            <a:r>
              <a:rPr lang="en-US" sz="1400" b="1" dirty="0" err="1">
                <a:solidFill>
                  <a:srgbClr val="0070C0"/>
                </a:solidFill>
              </a:rPr>
              <a:t>Dfwu</a:t>
            </a:r>
            <a:r>
              <a:rPr lang="en-US" sz="1400" dirty="0"/>
              <a:t>: urban freshwater demand;</a:t>
            </a:r>
            <a:r>
              <a:rPr lang="en-US" sz="1400" dirty="0">
                <a:solidFill>
                  <a:srgbClr val="FFC000"/>
                </a:solidFill>
              </a:rPr>
              <a:t> </a:t>
            </a:r>
            <a:r>
              <a:rPr lang="en-US" sz="1400" b="1" dirty="0">
                <a:solidFill>
                  <a:srgbClr val="FFC000"/>
                </a:solidFill>
              </a:rPr>
              <a:t>Dirr</a:t>
            </a:r>
            <a:r>
              <a:rPr lang="en-US" sz="1400" dirty="0"/>
              <a:t>: irrigation demand;</a:t>
            </a:r>
            <a:r>
              <a:rPr lang="en-US" sz="1400" dirty="0">
                <a:solidFill>
                  <a:schemeClr val="accent6">
                    <a:lumMod val="75000"/>
                  </a:schemeClr>
                </a:solidFill>
              </a:rPr>
              <a:t> </a:t>
            </a:r>
            <a:r>
              <a:rPr lang="en-US" sz="1400" b="1" dirty="0" err="1">
                <a:solidFill>
                  <a:schemeClr val="accent6">
                    <a:lumMod val="75000"/>
                  </a:schemeClr>
                </a:solidFill>
              </a:rPr>
              <a:t>Dliv</a:t>
            </a:r>
            <a:r>
              <a:rPr lang="en-US" sz="1400" dirty="0"/>
              <a:t>: demand for livestock;</a:t>
            </a:r>
            <a:r>
              <a:rPr lang="en-US" sz="1400" dirty="0">
                <a:solidFill>
                  <a:srgbClr val="FF0000"/>
                </a:solidFill>
              </a:rPr>
              <a:t> </a:t>
            </a:r>
            <a:r>
              <a:rPr lang="en-US" sz="1400" b="1" dirty="0" err="1">
                <a:solidFill>
                  <a:srgbClr val="FF0000"/>
                </a:solidFill>
              </a:rPr>
              <a:t>Dfwr</a:t>
            </a:r>
            <a:r>
              <a:rPr lang="en-US" sz="1400" dirty="0"/>
              <a:t>: rural freshwater demand</a:t>
            </a:r>
          </a:p>
          <a:p>
            <a:r>
              <a:rPr lang="en-US" sz="1400" b="1" u="sng" dirty="0"/>
              <a:t>Bottom plot: </a:t>
            </a:r>
            <a:r>
              <a:rPr lang="en-US" sz="1400" b="1" dirty="0">
                <a:solidFill>
                  <a:srgbClr val="00B050"/>
                </a:solidFill>
              </a:rPr>
              <a:t>To downstream</a:t>
            </a:r>
            <a:r>
              <a:rPr lang="en-US" sz="1400" dirty="0"/>
              <a:t>: water volume that flows to the downstream basin; </a:t>
            </a:r>
            <a:r>
              <a:rPr lang="en-US" sz="1400" b="1" dirty="0">
                <a:solidFill>
                  <a:srgbClr val="FF0000"/>
                </a:solidFill>
              </a:rPr>
              <a:t>Min flow</a:t>
            </a:r>
            <a:r>
              <a:rPr lang="en-US" sz="1400" dirty="0"/>
              <a:t>: minimum flow requirement</a:t>
            </a:r>
          </a:p>
        </p:txBody>
      </p:sp>
      <p:sp>
        <p:nvSpPr>
          <p:cNvPr id="2" name="Oval 1">
            <a:extLst>
              <a:ext uri="{FF2B5EF4-FFF2-40B4-BE49-F238E27FC236}">
                <a16:creationId xmlns:a16="http://schemas.microsoft.com/office/drawing/2014/main" id="{33F6B3F5-F125-25AE-AE57-C36F518F026F}"/>
              </a:ext>
            </a:extLst>
          </p:cNvPr>
          <p:cNvSpPr/>
          <p:nvPr/>
        </p:nvSpPr>
        <p:spPr>
          <a:xfrm>
            <a:off x="5524500" y="5036820"/>
            <a:ext cx="1242060" cy="6477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B20780-F2AC-BF05-4CE2-F97B58D2F035}"/>
              </a:ext>
            </a:extLst>
          </p:cNvPr>
          <p:cNvSpPr txBox="1"/>
          <p:nvPr/>
        </p:nvSpPr>
        <p:spPr>
          <a:xfrm>
            <a:off x="6766560" y="3763387"/>
            <a:ext cx="2522220" cy="1477328"/>
          </a:xfrm>
          <a:prstGeom prst="rect">
            <a:avLst/>
          </a:prstGeom>
          <a:solidFill>
            <a:schemeClr val="bg1"/>
          </a:solidFill>
        </p:spPr>
        <p:txBody>
          <a:bodyPr wrap="square" rtlCol="0">
            <a:spAutoFit/>
          </a:bodyPr>
          <a:lstStyle/>
          <a:p>
            <a:r>
              <a:rPr lang="en-US" dirty="0">
                <a:solidFill>
                  <a:srgbClr val="FF0000"/>
                </a:solidFill>
              </a:rPr>
              <a:t>With climate change, enforcing the minimum flow is no longer enough to guarantee this objective</a:t>
            </a:r>
          </a:p>
        </p:txBody>
      </p:sp>
    </p:spTree>
    <p:extLst>
      <p:ext uri="{BB962C8B-B14F-4D97-AF65-F5344CB8AC3E}">
        <p14:creationId xmlns:p14="http://schemas.microsoft.com/office/powerpoint/2010/main" val="192874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129D-9A60-B9D6-1D09-DBF0526F6958}"/>
              </a:ext>
            </a:extLst>
          </p:cNvPr>
          <p:cNvSpPr>
            <a:spLocks noGrp="1"/>
          </p:cNvSpPr>
          <p:nvPr>
            <p:ph type="title"/>
          </p:nvPr>
        </p:nvSpPr>
        <p:spPr>
          <a:xfrm>
            <a:off x="917141" y="884820"/>
            <a:ext cx="10515600" cy="1325563"/>
          </a:xfrm>
        </p:spPr>
        <p:txBody>
          <a:bodyPr>
            <a:normAutofit/>
          </a:bodyPr>
          <a:lstStyle/>
          <a:p>
            <a:r>
              <a:rPr lang="en-US" dirty="0"/>
              <a:t>Variability in space – climate change and policies</a:t>
            </a:r>
          </a:p>
        </p:txBody>
      </p:sp>
      <p:sp>
        <p:nvSpPr>
          <p:cNvPr id="4" name="Slide Number Placeholder 3">
            <a:extLst>
              <a:ext uri="{FF2B5EF4-FFF2-40B4-BE49-F238E27FC236}">
                <a16:creationId xmlns:a16="http://schemas.microsoft.com/office/drawing/2014/main" id="{60B76000-9A60-CB8F-4D5E-9B3FF2DB63F0}"/>
              </a:ext>
            </a:extLst>
          </p:cNvPr>
          <p:cNvSpPr>
            <a:spLocks noGrp="1"/>
          </p:cNvSpPr>
          <p:nvPr>
            <p:ph type="sldNum" sz="quarter" idx="12"/>
          </p:nvPr>
        </p:nvSpPr>
        <p:spPr/>
        <p:txBody>
          <a:bodyPr/>
          <a:lstStyle/>
          <a:p>
            <a:fld id="{27CDDC79-9182-4F73-A31D-1D235784DB13}" type="slidenum">
              <a:rPr lang="en-US" smtClean="0"/>
              <a:t>35</a:t>
            </a:fld>
            <a:endParaRPr lang="en-US"/>
          </a:p>
        </p:txBody>
      </p:sp>
    </p:spTree>
    <p:extLst>
      <p:ext uri="{BB962C8B-B14F-4D97-AF65-F5344CB8AC3E}">
        <p14:creationId xmlns:p14="http://schemas.microsoft.com/office/powerpoint/2010/main" val="44076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CB86D-2E3D-A26B-F25D-55252E8B45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68535-4265-66A9-6239-ED6A876FD006}"/>
              </a:ext>
            </a:extLst>
          </p:cNvPr>
          <p:cNvSpPr>
            <a:spLocks noGrp="1"/>
          </p:cNvSpPr>
          <p:nvPr>
            <p:ph type="sldNum" sz="quarter" idx="12"/>
          </p:nvPr>
        </p:nvSpPr>
        <p:spPr/>
        <p:txBody>
          <a:bodyPr/>
          <a:lstStyle/>
          <a:p>
            <a:fld id="{27CDDC79-9182-4F73-A31D-1D235784DB13}" type="slidenum">
              <a:rPr lang="en-US" smtClean="0"/>
              <a:t>36</a:t>
            </a:fld>
            <a:endParaRPr lang="en-US"/>
          </a:p>
        </p:txBody>
      </p:sp>
      <p:sp>
        <p:nvSpPr>
          <p:cNvPr id="30" name="TextBox 29">
            <a:extLst>
              <a:ext uri="{FF2B5EF4-FFF2-40B4-BE49-F238E27FC236}">
                <a16:creationId xmlns:a16="http://schemas.microsoft.com/office/drawing/2014/main" id="{A5C119A7-D6EA-E079-97DF-0172AF02D0A5}"/>
              </a:ext>
            </a:extLst>
          </p:cNvPr>
          <p:cNvSpPr txBox="1"/>
          <p:nvPr/>
        </p:nvSpPr>
        <p:spPr>
          <a:xfrm>
            <a:off x="5019542" y="440754"/>
            <a:ext cx="1453621" cy="369332"/>
          </a:xfrm>
          <a:prstGeom prst="rect">
            <a:avLst/>
          </a:prstGeom>
          <a:noFill/>
        </p:spPr>
        <p:txBody>
          <a:bodyPr wrap="square" rtlCol="0">
            <a:spAutoFit/>
          </a:bodyPr>
          <a:lstStyle/>
          <a:p>
            <a:r>
              <a:rPr lang="en-US" dirty="0"/>
              <a:t>Policy FCFS</a:t>
            </a:r>
          </a:p>
        </p:txBody>
      </p:sp>
      <p:sp>
        <p:nvSpPr>
          <p:cNvPr id="31" name="TextBox 30">
            <a:extLst>
              <a:ext uri="{FF2B5EF4-FFF2-40B4-BE49-F238E27FC236}">
                <a16:creationId xmlns:a16="http://schemas.microsoft.com/office/drawing/2014/main" id="{21ABF5A0-263F-A5F8-0F78-D993FD35EA19}"/>
              </a:ext>
            </a:extLst>
          </p:cNvPr>
          <p:cNvSpPr txBox="1"/>
          <p:nvPr/>
        </p:nvSpPr>
        <p:spPr>
          <a:xfrm>
            <a:off x="8855855" y="440754"/>
            <a:ext cx="1453621" cy="369332"/>
          </a:xfrm>
          <a:prstGeom prst="rect">
            <a:avLst/>
          </a:prstGeom>
          <a:noFill/>
        </p:spPr>
        <p:txBody>
          <a:bodyPr wrap="square" rtlCol="0">
            <a:spAutoFit/>
          </a:bodyPr>
          <a:lstStyle/>
          <a:p>
            <a:r>
              <a:rPr lang="en-US" dirty="0"/>
              <a:t>Policy PE</a:t>
            </a:r>
          </a:p>
        </p:txBody>
      </p:sp>
      <p:sp>
        <p:nvSpPr>
          <p:cNvPr id="32" name="TextBox 31">
            <a:extLst>
              <a:ext uri="{FF2B5EF4-FFF2-40B4-BE49-F238E27FC236}">
                <a16:creationId xmlns:a16="http://schemas.microsoft.com/office/drawing/2014/main" id="{3F7CB28E-E464-8E13-8335-DDD8644F2BDD}"/>
              </a:ext>
            </a:extLst>
          </p:cNvPr>
          <p:cNvSpPr txBox="1"/>
          <p:nvPr/>
        </p:nvSpPr>
        <p:spPr>
          <a:xfrm>
            <a:off x="730451" y="2068211"/>
            <a:ext cx="2543445" cy="646331"/>
          </a:xfrm>
          <a:prstGeom prst="rect">
            <a:avLst/>
          </a:prstGeom>
          <a:noFill/>
        </p:spPr>
        <p:txBody>
          <a:bodyPr wrap="square" rtlCol="0">
            <a:spAutoFit/>
          </a:bodyPr>
          <a:lstStyle/>
          <a:p>
            <a:pPr algn="ctr"/>
            <a:r>
              <a:rPr lang="en-US" dirty="0"/>
              <a:t>No climate change</a:t>
            </a:r>
            <a:br>
              <a:rPr lang="en-US" dirty="0"/>
            </a:br>
            <a:r>
              <a:rPr lang="en-US" dirty="0"/>
              <a:t>Demand as in 2022</a:t>
            </a:r>
          </a:p>
        </p:txBody>
      </p:sp>
      <p:sp>
        <p:nvSpPr>
          <p:cNvPr id="33" name="TextBox 32">
            <a:extLst>
              <a:ext uri="{FF2B5EF4-FFF2-40B4-BE49-F238E27FC236}">
                <a16:creationId xmlns:a16="http://schemas.microsoft.com/office/drawing/2014/main" id="{74C75141-DE36-C2AC-F372-2B2DE8A9B898}"/>
              </a:ext>
            </a:extLst>
          </p:cNvPr>
          <p:cNvSpPr txBox="1"/>
          <p:nvPr/>
        </p:nvSpPr>
        <p:spPr>
          <a:xfrm>
            <a:off x="797283" y="4466623"/>
            <a:ext cx="2220216" cy="923330"/>
          </a:xfrm>
          <a:prstGeom prst="rect">
            <a:avLst/>
          </a:prstGeom>
          <a:noFill/>
        </p:spPr>
        <p:txBody>
          <a:bodyPr wrap="square" rtlCol="0">
            <a:spAutoFit/>
          </a:bodyPr>
          <a:lstStyle/>
          <a:p>
            <a:pPr algn="ctr"/>
            <a:r>
              <a:rPr lang="en-US" dirty="0"/>
              <a:t>+3</a:t>
            </a:r>
            <a:r>
              <a:rPr lang="en-US" baseline="30000" dirty="0"/>
              <a:t>o</a:t>
            </a:r>
            <a:r>
              <a:rPr lang="en-US" dirty="0"/>
              <a:t>C</a:t>
            </a:r>
          </a:p>
          <a:p>
            <a:pPr algn="ctr"/>
            <a:r>
              <a:rPr lang="en-US" dirty="0"/>
              <a:t> -20% rainfall</a:t>
            </a:r>
          </a:p>
          <a:p>
            <a:pPr algn="ctr"/>
            <a:r>
              <a:rPr lang="en-US" dirty="0"/>
              <a:t>Demand as in 2040</a:t>
            </a:r>
          </a:p>
        </p:txBody>
      </p:sp>
      <p:sp>
        <p:nvSpPr>
          <p:cNvPr id="34" name="TextBox 33">
            <a:extLst>
              <a:ext uri="{FF2B5EF4-FFF2-40B4-BE49-F238E27FC236}">
                <a16:creationId xmlns:a16="http://schemas.microsoft.com/office/drawing/2014/main" id="{ABBB168D-127D-8D50-DC53-75C879A2FB38}"/>
              </a:ext>
            </a:extLst>
          </p:cNvPr>
          <p:cNvSpPr txBox="1"/>
          <p:nvPr/>
        </p:nvSpPr>
        <p:spPr>
          <a:xfrm>
            <a:off x="610801" y="268841"/>
            <a:ext cx="2543445" cy="1200329"/>
          </a:xfrm>
          <a:prstGeom prst="rect">
            <a:avLst/>
          </a:prstGeom>
          <a:noFill/>
          <a:ln w="15875">
            <a:solidFill>
              <a:srgbClr val="002060"/>
            </a:solidFill>
          </a:ln>
        </p:spPr>
        <p:txBody>
          <a:bodyPr wrap="square" rtlCol="0">
            <a:spAutoFit/>
          </a:bodyPr>
          <a:lstStyle/>
          <a:p>
            <a:pPr algn="ctr"/>
            <a:r>
              <a:rPr lang="en-US" sz="2400" b="1" dirty="0"/>
              <a:t>Frequency of annual deficit in minimum flow</a:t>
            </a:r>
          </a:p>
        </p:txBody>
      </p:sp>
      <p:pic>
        <p:nvPicPr>
          <p:cNvPr id="3" name="Picture 2" descr="A map of a country with numbers and a graph&#10;&#10;AI-generated content may be incorrect.">
            <a:extLst>
              <a:ext uri="{FF2B5EF4-FFF2-40B4-BE49-F238E27FC236}">
                <a16:creationId xmlns:a16="http://schemas.microsoft.com/office/drawing/2014/main" id="{070CE023-0EFF-FD8C-6306-ACB2E4AA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395" y="985819"/>
            <a:ext cx="4389120" cy="2926080"/>
          </a:xfrm>
          <a:prstGeom prst="rect">
            <a:avLst/>
          </a:prstGeom>
        </p:spPr>
      </p:pic>
      <p:pic>
        <p:nvPicPr>
          <p:cNvPr id="6" name="Picture 5" descr="A map of a country&#10;&#10;AI-generated content may be incorrect.">
            <a:extLst>
              <a:ext uri="{FF2B5EF4-FFF2-40B4-BE49-F238E27FC236}">
                <a16:creationId xmlns:a16="http://schemas.microsoft.com/office/drawing/2014/main" id="{09A2AAD4-73FF-A105-B888-4621A2407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73" y="985819"/>
            <a:ext cx="4389120" cy="2926080"/>
          </a:xfrm>
          <a:prstGeom prst="rect">
            <a:avLst/>
          </a:prstGeom>
        </p:spPr>
      </p:pic>
      <p:pic>
        <p:nvPicPr>
          <p:cNvPr id="8" name="Picture 7" descr="A map of a country with different colored areas&#10;&#10;AI-generated content may be incorrect.">
            <a:extLst>
              <a:ext uri="{FF2B5EF4-FFF2-40B4-BE49-F238E27FC236}">
                <a16:creationId xmlns:a16="http://schemas.microsoft.com/office/drawing/2014/main" id="{1F10F4A8-D4A6-7DEE-A0DB-AB502679D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616" y="3853647"/>
            <a:ext cx="4389120" cy="2926080"/>
          </a:xfrm>
          <a:prstGeom prst="rect">
            <a:avLst/>
          </a:prstGeom>
        </p:spPr>
      </p:pic>
      <p:pic>
        <p:nvPicPr>
          <p:cNvPr id="10" name="Picture 9" descr="A map of a country&#10;&#10;AI-generated content may be incorrect.">
            <a:extLst>
              <a:ext uri="{FF2B5EF4-FFF2-40B4-BE49-F238E27FC236}">
                <a16:creationId xmlns:a16="http://schemas.microsoft.com/office/drawing/2014/main" id="{683A7F8D-8947-97D1-D2EC-766139A10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852" y="3853647"/>
            <a:ext cx="4389120" cy="2926080"/>
          </a:xfrm>
          <a:prstGeom prst="rect">
            <a:avLst/>
          </a:prstGeom>
        </p:spPr>
      </p:pic>
    </p:spTree>
    <p:extLst>
      <p:ext uri="{BB962C8B-B14F-4D97-AF65-F5344CB8AC3E}">
        <p14:creationId xmlns:p14="http://schemas.microsoft.com/office/powerpoint/2010/main" val="4634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0BEB48-3627-3CF1-A6AE-C0EBC2BCD9B0}"/>
              </a:ext>
            </a:extLst>
          </p:cNvPr>
          <p:cNvSpPr>
            <a:spLocks noGrp="1"/>
          </p:cNvSpPr>
          <p:nvPr>
            <p:ph type="sldNum" sz="quarter" idx="12"/>
          </p:nvPr>
        </p:nvSpPr>
        <p:spPr/>
        <p:txBody>
          <a:bodyPr/>
          <a:lstStyle/>
          <a:p>
            <a:fld id="{27CDDC79-9182-4F73-A31D-1D235784DB13}" type="slidenum">
              <a:rPr lang="en-US" smtClean="0"/>
              <a:t>37</a:t>
            </a:fld>
            <a:endParaRPr lang="en-US"/>
          </a:p>
        </p:txBody>
      </p:sp>
      <p:sp>
        <p:nvSpPr>
          <p:cNvPr id="30" name="TextBox 29">
            <a:extLst>
              <a:ext uri="{FF2B5EF4-FFF2-40B4-BE49-F238E27FC236}">
                <a16:creationId xmlns:a16="http://schemas.microsoft.com/office/drawing/2014/main" id="{A732A532-FC6E-0B3B-175C-EE50572FCA49}"/>
              </a:ext>
            </a:extLst>
          </p:cNvPr>
          <p:cNvSpPr txBox="1"/>
          <p:nvPr/>
        </p:nvSpPr>
        <p:spPr>
          <a:xfrm>
            <a:off x="5019542" y="440754"/>
            <a:ext cx="1453621" cy="369332"/>
          </a:xfrm>
          <a:prstGeom prst="rect">
            <a:avLst/>
          </a:prstGeom>
          <a:noFill/>
        </p:spPr>
        <p:txBody>
          <a:bodyPr wrap="square" rtlCol="0">
            <a:spAutoFit/>
          </a:bodyPr>
          <a:lstStyle/>
          <a:p>
            <a:r>
              <a:rPr lang="en-US" dirty="0"/>
              <a:t>Policy FCFS</a:t>
            </a:r>
          </a:p>
        </p:txBody>
      </p:sp>
      <p:sp>
        <p:nvSpPr>
          <p:cNvPr id="31" name="TextBox 30">
            <a:extLst>
              <a:ext uri="{FF2B5EF4-FFF2-40B4-BE49-F238E27FC236}">
                <a16:creationId xmlns:a16="http://schemas.microsoft.com/office/drawing/2014/main" id="{EAFE8B03-C71C-A675-0573-5CECEE1CAC14}"/>
              </a:ext>
            </a:extLst>
          </p:cNvPr>
          <p:cNvSpPr txBox="1"/>
          <p:nvPr/>
        </p:nvSpPr>
        <p:spPr>
          <a:xfrm>
            <a:off x="8855855" y="440754"/>
            <a:ext cx="1453621" cy="369332"/>
          </a:xfrm>
          <a:prstGeom prst="rect">
            <a:avLst/>
          </a:prstGeom>
          <a:noFill/>
        </p:spPr>
        <p:txBody>
          <a:bodyPr wrap="square" rtlCol="0">
            <a:spAutoFit/>
          </a:bodyPr>
          <a:lstStyle/>
          <a:p>
            <a:r>
              <a:rPr lang="en-US" dirty="0"/>
              <a:t>Policy PE</a:t>
            </a:r>
          </a:p>
        </p:txBody>
      </p:sp>
      <p:sp>
        <p:nvSpPr>
          <p:cNvPr id="32" name="TextBox 31">
            <a:extLst>
              <a:ext uri="{FF2B5EF4-FFF2-40B4-BE49-F238E27FC236}">
                <a16:creationId xmlns:a16="http://schemas.microsoft.com/office/drawing/2014/main" id="{01DB39BA-D3E4-0DA2-2317-03197698696C}"/>
              </a:ext>
            </a:extLst>
          </p:cNvPr>
          <p:cNvSpPr txBox="1"/>
          <p:nvPr/>
        </p:nvSpPr>
        <p:spPr>
          <a:xfrm>
            <a:off x="730451" y="2068211"/>
            <a:ext cx="2543445" cy="646331"/>
          </a:xfrm>
          <a:prstGeom prst="rect">
            <a:avLst/>
          </a:prstGeom>
          <a:noFill/>
        </p:spPr>
        <p:txBody>
          <a:bodyPr wrap="square" rtlCol="0">
            <a:spAutoFit/>
          </a:bodyPr>
          <a:lstStyle/>
          <a:p>
            <a:pPr algn="ctr"/>
            <a:r>
              <a:rPr lang="en-US" dirty="0"/>
              <a:t>No climate change</a:t>
            </a:r>
            <a:br>
              <a:rPr lang="en-US" dirty="0"/>
            </a:br>
            <a:r>
              <a:rPr lang="en-US" dirty="0"/>
              <a:t>Demand as in 2022</a:t>
            </a:r>
          </a:p>
        </p:txBody>
      </p:sp>
      <p:sp>
        <p:nvSpPr>
          <p:cNvPr id="33" name="TextBox 32">
            <a:extLst>
              <a:ext uri="{FF2B5EF4-FFF2-40B4-BE49-F238E27FC236}">
                <a16:creationId xmlns:a16="http://schemas.microsoft.com/office/drawing/2014/main" id="{CEFAFAA6-9337-CF75-D1A9-6B1B70D4215D}"/>
              </a:ext>
            </a:extLst>
          </p:cNvPr>
          <p:cNvSpPr txBox="1"/>
          <p:nvPr/>
        </p:nvSpPr>
        <p:spPr>
          <a:xfrm>
            <a:off x="797283" y="4466623"/>
            <a:ext cx="2220216" cy="923330"/>
          </a:xfrm>
          <a:prstGeom prst="rect">
            <a:avLst/>
          </a:prstGeom>
          <a:noFill/>
        </p:spPr>
        <p:txBody>
          <a:bodyPr wrap="square" rtlCol="0">
            <a:spAutoFit/>
          </a:bodyPr>
          <a:lstStyle/>
          <a:p>
            <a:pPr algn="ctr"/>
            <a:r>
              <a:rPr lang="en-US" dirty="0"/>
              <a:t>+3</a:t>
            </a:r>
            <a:r>
              <a:rPr lang="en-US" baseline="30000" dirty="0"/>
              <a:t>o</a:t>
            </a:r>
            <a:r>
              <a:rPr lang="en-US" dirty="0"/>
              <a:t>C</a:t>
            </a:r>
          </a:p>
          <a:p>
            <a:pPr algn="ctr"/>
            <a:r>
              <a:rPr lang="en-US" dirty="0"/>
              <a:t> -20% rainfall</a:t>
            </a:r>
          </a:p>
          <a:p>
            <a:pPr algn="ctr"/>
            <a:r>
              <a:rPr lang="en-US" dirty="0"/>
              <a:t>Demand as in 2040</a:t>
            </a:r>
          </a:p>
        </p:txBody>
      </p:sp>
      <p:sp>
        <p:nvSpPr>
          <p:cNvPr id="34" name="TextBox 33">
            <a:extLst>
              <a:ext uri="{FF2B5EF4-FFF2-40B4-BE49-F238E27FC236}">
                <a16:creationId xmlns:a16="http://schemas.microsoft.com/office/drawing/2014/main" id="{BB623603-14DD-3C62-768B-725085FD3BCD}"/>
              </a:ext>
            </a:extLst>
          </p:cNvPr>
          <p:cNvSpPr txBox="1"/>
          <p:nvPr/>
        </p:nvSpPr>
        <p:spPr>
          <a:xfrm>
            <a:off x="610801" y="268841"/>
            <a:ext cx="2543445" cy="1200329"/>
          </a:xfrm>
          <a:prstGeom prst="rect">
            <a:avLst/>
          </a:prstGeom>
          <a:noFill/>
          <a:ln w="15875">
            <a:solidFill>
              <a:srgbClr val="002060"/>
            </a:solidFill>
          </a:ln>
        </p:spPr>
        <p:txBody>
          <a:bodyPr wrap="square" rtlCol="0">
            <a:spAutoFit/>
          </a:bodyPr>
          <a:lstStyle/>
          <a:p>
            <a:pPr algn="ctr"/>
            <a:r>
              <a:rPr lang="en-US" sz="2400" b="1" dirty="0"/>
              <a:t>Frequency of annual deficit in urban deliveries</a:t>
            </a:r>
          </a:p>
        </p:txBody>
      </p:sp>
      <p:pic>
        <p:nvPicPr>
          <p:cNvPr id="7" name="Picture 6" descr="A map of a country with numbers and a graph&#10;&#10;AI-generated content may be incorrect.">
            <a:extLst>
              <a:ext uri="{FF2B5EF4-FFF2-40B4-BE49-F238E27FC236}">
                <a16:creationId xmlns:a16="http://schemas.microsoft.com/office/drawing/2014/main" id="{2E9A0E65-D0D0-F10A-63C8-E11A72D43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918" y="810086"/>
            <a:ext cx="4389120" cy="2926080"/>
          </a:xfrm>
          <a:prstGeom prst="rect">
            <a:avLst/>
          </a:prstGeom>
        </p:spPr>
      </p:pic>
      <p:pic>
        <p:nvPicPr>
          <p:cNvPr id="9" name="Picture 8" descr="A map of a country&#10;&#10;AI-generated content may be incorrect.">
            <a:extLst>
              <a:ext uri="{FF2B5EF4-FFF2-40B4-BE49-F238E27FC236}">
                <a16:creationId xmlns:a16="http://schemas.microsoft.com/office/drawing/2014/main" id="{9B79123B-737E-7617-ECAF-1299036B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0918" y="3678973"/>
            <a:ext cx="4389120" cy="2926080"/>
          </a:xfrm>
          <a:prstGeom prst="rect">
            <a:avLst/>
          </a:prstGeom>
        </p:spPr>
      </p:pic>
      <p:pic>
        <p:nvPicPr>
          <p:cNvPr id="11" name="Picture 10" descr="A map of a country with numbers and percentages&#10;&#10;AI-generated content may be incorrect.">
            <a:extLst>
              <a:ext uri="{FF2B5EF4-FFF2-40B4-BE49-F238E27FC236}">
                <a16:creationId xmlns:a16="http://schemas.microsoft.com/office/drawing/2014/main" id="{B693C12D-C14E-2AE6-05EF-006D2E968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641" y="810086"/>
            <a:ext cx="4389120" cy="2926080"/>
          </a:xfrm>
          <a:prstGeom prst="rect">
            <a:avLst/>
          </a:prstGeom>
        </p:spPr>
      </p:pic>
      <p:pic>
        <p:nvPicPr>
          <p:cNvPr id="13" name="Picture 12" descr="A map of a city&#10;&#10;AI-generated content may be incorrect.">
            <a:extLst>
              <a:ext uri="{FF2B5EF4-FFF2-40B4-BE49-F238E27FC236}">
                <a16:creationId xmlns:a16="http://schemas.microsoft.com/office/drawing/2014/main" id="{BB864660-BBCB-87E0-1BA8-29A7E9FBB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641" y="3678973"/>
            <a:ext cx="4389120" cy="2926080"/>
          </a:xfrm>
          <a:prstGeom prst="rect">
            <a:avLst/>
          </a:prstGeom>
        </p:spPr>
      </p:pic>
    </p:spTree>
    <p:extLst>
      <p:ext uri="{BB962C8B-B14F-4D97-AF65-F5344CB8AC3E}">
        <p14:creationId xmlns:p14="http://schemas.microsoft.com/office/powerpoint/2010/main" val="799727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A094C-7D51-06BE-F580-F99CE350E8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208A2E-DD98-E0E1-C6BE-357C433EBCFD}"/>
              </a:ext>
            </a:extLst>
          </p:cNvPr>
          <p:cNvSpPr>
            <a:spLocks noGrp="1"/>
          </p:cNvSpPr>
          <p:nvPr>
            <p:ph type="sldNum" sz="quarter" idx="12"/>
          </p:nvPr>
        </p:nvSpPr>
        <p:spPr/>
        <p:txBody>
          <a:bodyPr/>
          <a:lstStyle/>
          <a:p>
            <a:fld id="{27CDDC79-9182-4F73-A31D-1D235784DB13}" type="slidenum">
              <a:rPr lang="en-US" smtClean="0"/>
              <a:t>38</a:t>
            </a:fld>
            <a:endParaRPr lang="en-US"/>
          </a:p>
        </p:txBody>
      </p:sp>
      <p:sp>
        <p:nvSpPr>
          <p:cNvPr id="30" name="TextBox 29">
            <a:extLst>
              <a:ext uri="{FF2B5EF4-FFF2-40B4-BE49-F238E27FC236}">
                <a16:creationId xmlns:a16="http://schemas.microsoft.com/office/drawing/2014/main" id="{6F4EFB40-B28E-BF84-65EB-ED4631D5B9A5}"/>
              </a:ext>
            </a:extLst>
          </p:cNvPr>
          <p:cNvSpPr txBox="1"/>
          <p:nvPr/>
        </p:nvSpPr>
        <p:spPr>
          <a:xfrm>
            <a:off x="5019542" y="440754"/>
            <a:ext cx="1453621" cy="369332"/>
          </a:xfrm>
          <a:prstGeom prst="rect">
            <a:avLst/>
          </a:prstGeom>
          <a:noFill/>
        </p:spPr>
        <p:txBody>
          <a:bodyPr wrap="square" rtlCol="0">
            <a:spAutoFit/>
          </a:bodyPr>
          <a:lstStyle/>
          <a:p>
            <a:r>
              <a:rPr lang="en-US" dirty="0"/>
              <a:t>Policy FCFS</a:t>
            </a:r>
          </a:p>
        </p:txBody>
      </p:sp>
      <p:sp>
        <p:nvSpPr>
          <p:cNvPr id="31" name="TextBox 30">
            <a:extLst>
              <a:ext uri="{FF2B5EF4-FFF2-40B4-BE49-F238E27FC236}">
                <a16:creationId xmlns:a16="http://schemas.microsoft.com/office/drawing/2014/main" id="{22C83249-72AE-5CF2-18C4-83882238090D}"/>
              </a:ext>
            </a:extLst>
          </p:cNvPr>
          <p:cNvSpPr txBox="1"/>
          <p:nvPr/>
        </p:nvSpPr>
        <p:spPr>
          <a:xfrm>
            <a:off x="8855855" y="440754"/>
            <a:ext cx="1453621" cy="369332"/>
          </a:xfrm>
          <a:prstGeom prst="rect">
            <a:avLst/>
          </a:prstGeom>
          <a:noFill/>
        </p:spPr>
        <p:txBody>
          <a:bodyPr wrap="square" rtlCol="0">
            <a:spAutoFit/>
          </a:bodyPr>
          <a:lstStyle/>
          <a:p>
            <a:r>
              <a:rPr lang="en-US" dirty="0"/>
              <a:t>Policy PE</a:t>
            </a:r>
          </a:p>
        </p:txBody>
      </p:sp>
      <p:sp>
        <p:nvSpPr>
          <p:cNvPr id="32" name="TextBox 31">
            <a:extLst>
              <a:ext uri="{FF2B5EF4-FFF2-40B4-BE49-F238E27FC236}">
                <a16:creationId xmlns:a16="http://schemas.microsoft.com/office/drawing/2014/main" id="{42F692E7-DA2F-7134-5D34-4C4F07AEB37F}"/>
              </a:ext>
            </a:extLst>
          </p:cNvPr>
          <p:cNvSpPr txBox="1"/>
          <p:nvPr/>
        </p:nvSpPr>
        <p:spPr>
          <a:xfrm>
            <a:off x="730451" y="2068211"/>
            <a:ext cx="2543445" cy="646331"/>
          </a:xfrm>
          <a:prstGeom prst="rect">
            <a:avLst/>
          </a:prstGeom>
          <a:noFill/>
        </p:spPr>
        <p:txBody>
          <a:bodyPr wrap="square" rtlCol="0">
            <a:spAutoFit/>
          </a:bodyPr>
          <a:lstStyle/>
          <a:p>
            <a:pPr algn="ctr"/>
            <a:r>
              <a:rPr lang="en-US" dirty="0"/>
              <a:t>No climate change</a:t>
            </a:r>
            <a:br>
              <a:rPr lang="en-US" dirty="0"/>
            </a:br>
            <a:r>
              <a:rPr lang="en-US" dirty="0"/>
              <a:t>Demand as in 2022</a:t>
            </a:r>
          </a:p>
        </p:txBody>
      </p:sp>
      <p:sp>
        <p:nvSpPr>
          <p:cNvPr id="33" name="TextBox 32">
            <a:extLst>
              <a:ext uri="{FF2B5EF4-FFF2-40B4-BE49-F238E27FC236}">
                <a16:creationId xmlns:a16="http://schemas.microsoft.com/office/drawing/2014/main" id="{057EDBC1-C1E2-D623-76FC-3B621A578186}"/>
              </a:ext>
            </a:extLst>
          </p:cNvPr>
          <p:cNvSpPr txBox="1"/>
          <p:nvPr/>
        </p:nvSpPr>
        <p:spPr>
          <a:xfrm>
            <a:off x="797283" y="4466623"/>
            <a:ext cx="2220216" cy="923330"/>
          </a:xfrm>
          <a:prstGeom prst="rect">
            <a:avLst/>
          </a:prstGeom>
          <a:noFill/>
        </p:spPr>
        <p:txBody>
          <a:bodyPr wrap="square" rtlCol="0">
            <a:spAutoFit/>
          </a:bodyPr>
          <a:lstStyle/>
          <a:p>
            <a:pPr algn="ctr"/>
            <a:r>
              <a:rPr lang="en-US" dirty="0"/>
              <a:t>+3</a:t>
            </a:r>
            <a:r>
              <a:rPr lang="en-US" baseline="30000" dirty="0"/>
              <a:t>o</a:t>
            </a:r>
            <a:r>
              <a:rPr lang="en-US" dirty="0"/>
              <a:t>C</a:t>
            </a:r>
          </a:p>
          <a:p>
            <a:pPr algn="ctr"/>
            <a:r>
              <a:rPr lang="en-US" dirty="0"/>
              <a:t> -20% rainfall</a:t>
            </a:r>
          </a:p>
          <a:p>
            <a:pPr algn="ctr"/>
            <a:r>
              <a:rPr lang="en-US" dirty="0"/>
              <a:t>Demand as in 2040</a:t>
            </a:r>
          </a:p>
        </p:txBody>
      </p:sp>
      <p:sp>
        <p:nvSpPr>
          <p:cNvPr id="34" name="TextBox 33">
            <a:extLst>
              <a:ext uri="{FF2B5EF4-FFF2-40B4-BE49-F238E27FC236}">
                <a16:creationId xmlns:a16="http://schemas.microsoft.com/office/drawing/2014/main" id="{BD26CFFD-41BF-A0D6-399E-74E4F6259A4E}"/>
              </a:ext>
            </a:extLst>
          </p:cNvPr>
          <p:cNvSpPr txBox="1"/>
          <p:nvPr/>
        </p:nvSpPr>
        <p:spPr>
          <a:xfrm>
            <a:off x="610801" y="268841"/>
            <a:ext cx="2543445" cy="1200329"/>
          </a:xfrm>
          <a:prstGeom prst="rect">
            <a:avLst/>
          </a:prstGeom>
          <a:noFill/>
          <a:ln w="15875">
            <a:solidFill>
              <a:srgbClr val="002060"/>
            </a:solidFill>
          </a:ln>
        </p:spPr>
        <p:txBody>
          <a:bodyPr wrap="square" rtlCol="0">
            <a:spAutoFit/>
          </a:bodyPr>
          <a:lstStyle/>
          <a:p>
            <a:pPr algn="ctr"/>
            <a:r>
              <a:rPr lang="en-US" sz="2400" b="1" dirty="0"/>
              <a:t>Frequency of annual deficit in rural deliveries</a:t>
            </a:r>
          </a:p>
        </p:txBody>
      </p:sp>
      <p:pic>
        <p:nvPicPr>
          <p:cNvPr id="3" name="Picture 2" descr="A map of a country with numbers and a graph&#10;&#10;AI-generated content may be incorrect.">
            <a:extLst>
              <a:ext uri="{FF2B5EF4-FFF2-40B4-BE49-F238E27FC236}">
                <a16:creationId xmlns:a16="http://schemas.microsoft.com/office/drawing/2014/main" id="{2115B600-BA41-8C07-704B-F05C369FD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937" y="878298"/>
            <a:ext cx="4389120" cy="2926080"/>
          </a:xfrm>
          <a:prstGeom prst="rect">
            <a:avLst/>
          </a:prstGeom>
        </p:spPr>
      </p:pic>
      <p:pic>
        <p:nvPicPr>
          <p:cNvPr id="6" name="Picture 5" descr="A map of a country&#10;&#10;AI-generated content may be incorrect.">
            <a:extLst>
              <a:ext uri="{FF2B5EF4-FFF2-40B4-BE49-F238E27FC236}">
                <a16:creationId xmlns:a16="http://schemas.microsoft.com/office/drawing/2014/main" id="{F4AE9264-3913-2D2C-9212-E7095396A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105" y="878298"/>
            <a:ext cx="4389120" cy="2926080"/>
          </a:xfrm>
          <a:prstGeom prst="rect">
            <a:avLst/>
          </a:prstGeom>
        </p:spPr>
      </p:pic>
      <p:pic>
        <p:nvPicPr>
          <p:cNvPr id="8" name="Picture 7" descr="A map of a rural region&#10;&#10;AI-generated content may be incorrect.">
            <a:extLst>
              <a:ext uri="{FF2B5EF4-FFF2-40B4-BE49-F238E27FC236}">
                <a16:creationId xmlns:a16="http://schemas.microsoft.com/office/drawing/2014/main" id="{D2994F49-7687-97B9-077C-EE0C98CF9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937" y="3804378"/>
            <a:ext cx="4389120" cy="2926080"/>
          </a:xfrm>
          <a:prstGeom prst="rect">
            <a:avLst/>
          </a:prstGeom>
        </p:spPr>
      </p:pic>
      <p:pic>
        <p:nvPicPr>
          <p:cNvPr id="10" name="Picture 9" descr="A map of a rural region&#10;&#10;AI-generated content may be incorrect.">
            <a:extLst>
              <a:ext uri="{FF2B5EF4-FFF2-40B4-BE49-F238E27FC236}">
                <a16:creationId xmlns:a16="http://schemas.microsoft.com/office/drawing/2014/main" id="{89DCF297-803D-86BB-9AA3-E2C3290F1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105" y="3804378"/>
            <a:ext cx="4389120" cy="2926080"/>
          </a:xfrm>
          <a:prstGeom prst="rect">
            <a:avLst/>
          </a:prstGeom>
        </p:spPr>
      </p:pic>
    </p:spTree>
    <p:extLst>
      <p:ext uri="{BB962C8B-B14F-4D97-AF65-F5344CB8AC3E}">
        <p14:creationId xmlns:p14="http://schemas.microsoft.com/office/powerpoint/2010/main" val="2524762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4B66C-6F30-BEFE-6797-A386D4AE72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362A96-580B-BE6D-2C6A-B9224194DB18}"/>
              </a:ext>
            </a:extLst>
          </p:cNvPr>
          <p:cNvSpPr>
            <a:spLocks noGrp="1"/>
          </p:cNvSpPr>
          <p:nvPr>
            <p:ph type="sldNum" sz="quarter" idx="12"/>
          </p:nvPr>
        </p:nvSpPr>
        <p:spPr/>
        <p:txBody>
          <a:bodyPr/>
          <a:lstStyle/>
          <a:p>
            <a:fld id="{27CDDC79-9182-4F73-A31D-1D235784DB13}" type="slidenum">
              <a:rPr lang="en-US" smtClean="0"/>
              <a:t>39</a:t>
            </a:fld>
            <a:endParaRPr lang="en-US"/>
          </a:p>
        </p:txBody>
      </p:sp>
      <p:sp>
        <p:nvSpPr>
          <p:cNvPr id="30" name="TextBox 29">
            <a:extLst>
              <a:ext uri="{FF2B5EF4-FFF2-40B4-BE49-F238E27FC236}">
                <a16:creationId xmlns:a16="http://schemas.microsoft.com/office/drawing/2014/main" id="{B6D9059A-8E92-F342-20C8-066300C7F605}"/>
              </a:ext>
            </a:extLst>
          </p:cNvPr>
          <p:cNvSpPr txBox="1"/>
          <p:nvPr/>
        </p:nvSpPr>
        <p:spPr>
          <a:xfrm>
            <a:off x="5019542" y="440754"/>
            <a:ext cx="1453621" cy="369332"/>
          </a:xfrm>
          <a:prstGeom prst="rect">
            <a:avLst/>
          </a:prstGeom>
          <a:noFill/>
        </p:spPr>
        <p:txBody>
          <a:bodyPr wrap="square" rtlCol="0">
            <a:spAutoFit/>
          </a:bodyPr>
          <a:lstStyle/>
          <a:p>
            <a:r>
              <a:rPr lang="en-US" dirty="0"/>
              <a:t>Policy FCFS</a:t>
            </a:r>
          </a:p>
        </p:txBody>
      </p:sp>
      <p:sp>
        <p:nvSpPr>
          <p:cNvPr id="31" name="TextBox 30">
            <a:extLst>
              <a:ext uri="{FF2B5EF4-FFF2-40B4-BE49-F238E27FC236}">
                <a16:creationId xmlns:a16="http://schemas.microsoft.com/office/drawing/2014/main" id="{BE2962B0-6101-2D30-BD08-E2B5A48B85E8}"/>
              </a:ext>
            </a:extLst>
          </p:cNvPr>
          <p:cNvSpPr txBox="1"/>
          <p:nvPr/>
        </p:nvSpPr>
        <p:spPr>
          <a:xfrm>
            <a:off x="8855855" y="440754"/>
            <a:ext cx="1453621" cy="369332"/>
          </a:xfrm>
          <a:prstGeom prst="rect">
            <a:avLst/>
          </a:prstGeom>
          <a:noFill/>
        </p:spPr>
        <p:txBody>
          <a:bodyPr wrap="square" rtlCol="0">
            <a:spAutoFit/>
          </a:bodyPr>
          <a:lstStyle/>
          <a:p>
            <a:r>
              <a:rPr lang="en-US" dirty="0"/>
              <a:t>Policy PE</a:t>
            </a:r>
          </a:p>
        </p:txBody>
      </p:sp>
      <p:sp>
        <p:nvSpPr>
          <p:cNvPr id="32" name="TextBox 31">
            <a:extLst>
              <a:ext uri="{FF2B5EF4-FFF2-40B4-BE49-F238E27FC236}">
                <a16:creationId xmlns:a16="http://schemas.microsoft.com/office/drawing/2014/main" id="{08B869C9-77DB-B8ED-2FA3-D00C9AB4A5A5}"/>
              </a:ext>
            </a:extLst>
          </p:cNvPr>
          <p:cNvSpPr txBox="1"/>
          <p:nvPr/>
        </p:nvSpPr>
        <p:spPr>
          <a:xfrm>
            <a:off x="730451" y="2068211"/>
            <a:ext cx="2543445" cy="646331"/>
          </a:xfrm>
          <a:prstGeom prst="rect">
            <a:avLst/>
          </a:prstGeom>
          <a:noFill/>
        </p:spPr>
        <p:txBody>
          <a:bodyPr wrap="square" rtlCol="0">
            <a:spAutoFit/>
          </a:bodyPr>
          <a:lstStyle/>
          <a:p>
            <a:pPr algn="ctr"/>
            <a:r>
              <a:rPr lang="en-US" dirty="0"/>
              <a:t>No climate change</a:t>
            </a:r>
            <a:br>
              <a:rPr lang="en-US" dirty="0"/>
            </a:br>
            <a:r>
              <a:rPr lang="en-US" dirty="0"/>
              <a:t>Demand as in 2022</a:t>
            </a:r>
          </a:p>
        </p:txBody>
      </p:sp>
      <p:sp>
        <p:nvSpPr>
          <p:cNvPr id="33" name="TextBox 32">
            <a:extLst>
              <a:ext uri="{FF2B5EF4-FFF2-40B4-BE49-F238E27FC236}">
                <a16:creationId xmlns:a16="http://schemas.microsoft.com/office/drawing/2014/main" id="{EC133EA6-3818-A756-1D9E-149E7E747179}"/>
              </a:ext>
            </a:extLst>
          </p:cNvPr>
          <p:cNvSpPr txBox="1"/>
          <p:nvPr/>
        </p:nvSpPr>
        <p:spPr>
          <a:xfrm>
            <a:off x="797283" y="4466623"/>
            <a:ext cx="2220216" cy="923330"/>
          </a:xfrm>
          <a:prstGeom prst="rect">
            <a:avLst/>
          </a:prstGeom>
          <a:noFill/>
        </p:spPr>
        <p:txBody>
          <a:bodyPr wrap="square" rtlCol="0">
            <a:spAutoFit/>
          </a:bodyPr>
          <a:lstStyle/>
          <a:p>
            <a:pPr algn="ctr"/>
            <a:r>
              <a:rPr lang="en-US" dirty="0"/>
              <a:t>+3</a:t>
            </a:r>
            <a:r>
              <a:rPr lang="en-US" baseline="30000" dirty="0"/>
              <a:t>o</a:t>
            </a:r>
            <a:r>
              <a:rPr lang="en-US" dirty="0"/>
              <a:t>C</a:t>
            </a:r>
          </a:p>
          <a:p>
            <a:pPr algn="ctr"/>
            <a:r>
              <a:rPr lang="en-US" dirty="0"/>
              <a:t> -20% rainfall</a:t>
            </a:r>
          </a:p>
          <a:p>
            <a:pPr algn="ctr"/>
            <a:r>
              <a:rPr lang="en-US" dirty="0"/>
              <a:t>Demand as in 2040</a:t>
            </a:r>
          </a:p>
        </p:txBody>
      </p:sp>
      <p:sp>
        <p:nvSpPr>
          <p:cNvPr id="34" name="TextBox 33">
            <a:extLst>
              <a:ext uri="{FF2B5EF4-FFF2-40B4-BE49-F238E27FC236}">
                <a16:creationId xmlns:a16="http://schemas.microsoft.com/office/drawing/2014/main" id="{F256ED71-7FA2-6A0A-CDD7-6E54819FD800}"/>
              </a:ext>
            </a:extLst>
          </p:cNvPr>
          <p:cNvSpPr txBox="1"/>
          <p:nvPr/>
        </p:nvSpPr>
        <p:spPr>
          <a:xfrm>
            <a:off x="610801" y="268841"/>
            <a:ext cx="2543445" cy="1569660"/>
          </a:xfrm>
          <a:prstGeom prst="rect">
            <a:avLst/>
          </a:prstGeom>
          <a:noFill/>
          <a:ln w="15875">
            <a:solidFill>
              <a:srgbClr val="002060"/>
            </a:solidFill>
          </a:ln>
        </p:spPr>
        <p:txBody>
          <a:bodyPr wrap="square" rtlCol="0">
            <a:spAutoFit/>
          </a:bodyPr>
          <a:lstStyle/>
          <a:p>
            <a:pPr algn="ctr"/>
            <a:r>
              <a:rPr lang="en-US" sz="2400" b="1" dirty="0"/>
              <a:t>Frequency of annual deficit in irrigation deliveries</a:t>
            </a:r>
          </a:p>
        </p:txBody>
      </p:sp>
      <p:pic>
        <p:nvPicPr>
          <p:cNvPr id="14" name="Picture 13" descr="A map of a region&#10;&#10;AI-generated content may be incorrect.">
            <a:extLst>
              <a:ext uri="{FF2B5EF4-FFF2-40B4-BE49-F238E27FC236}">
                <a16:creationId xmlns:a16="http://schemas.microsoft.com/office/drawing/2014/main" id="{34838FB9-6FFF-678D-353D-177BD3AF2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511" y="3736166"/>
            <a:ext cx="4389120" cy="2926080"/>
          </a:xfrm>
          <a:prstGeom prst="rect">
            <a:avLst/>
          </a:prstGeom>
        </p:spPr>
      </p:pic>
      <p:pic>
        <p:nvPicPr>
          <p:cNvPr id="16" name="Picture 15" descr="A map of a country with a number of water levels&#10;&#10;AI-generated content may be incorrect.">
            <a:extLst>
              <a:ext uri="{FF2B5EF4-FFF2-40B4-BE49-F238E27FC236}">
                <a16:creationId xmlns:a16="http://schemas.microsoft.com/office/drawing/2014/main" id="{DF0745FE-43FC-EB79-5EB5-B72E39B46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389" y="810086"/>
            <a:ext cx="4389120" cy="2926080"/>
          </a:xfrm>
          <a:prstGeom prst="rect">
            <a:avLst/>
          </a:prstGeom>
        </p:spPr>
      </p:pic>
      <p:pic>
        <p:nvPicPr>
          <p:cNvPr id="18" name="Picture 17" descr="A map of a region&#10;&#10;AI-generated content may be incorrect.">
            <a:extLst>
              <a:ext uri="{FF2B5EF4-FFF2-40B4-BE49-F238E27FC236}">
                <a16:creationId xmlns:a16="http://schemas.microsoft.com/office/drawing/2014/main" id="{91B247DB-F92F-DAAA-C357-50BDD59CD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11" y="810086"/>
            <a:ext cx="4389120" cy="2926080"/>
          </a:xfrm>
          <a:prstGeom prst="rect">
            <a:avLst/>
          </a:prstGeom>
        </p:spPr>
      </p:pic>
      <p:pic>
        <p:nvPicPr>
          <p:cNvPr id="20" name="Picture 19" descr="A map of a country with red and yellow lines&#10;&#10;AI-generated content may be incorrect.">
            <a:extLst>
              <a:ext uri="{FF2B5EF4-FFF2-40B4-BE49-F238E27FC236}">
                <a16:creationId xmlns:a16="http://schemas.microsoft.com/office/drawing/2014/main" id="{34A1E352-C568-847A-A1C9-EA26CCA64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389" y="3733419"/>
            <a:ext cx="4389120" cy="2926080"/>
          </a:xfrm>
          <a:prstGeom prst="rect">
            <a:avLst/>
          </a:prstGeom>
        </p:spPr>
      </p:pic>
    </p:spTree>
    <p:extLst>
      <p:ext uri="{BB962C8B-B14F-4D97-AF65-F5344CB8AC3E}">
        <p14:creationId xmlns:p14="http://schemas.microsoft.com/office/powerpoint/2010/main" val="195981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D734-BB2D-7071-E6B5-C6AD10DB5A00}"/>
              </a:ext>
            </a:extLst>
          </p:cNvPr>
          <p:cNvSpPr>
            <a:spLocks noGrp="1"/>
          </p:cNvSpPr>
          <p:nvPr>
            <p:ph type="title"/>
          </p:nvPr>
        </p:nvSpPr>
        <p:spPr>
          <a:xfrm>
            <a:off x="838200" y="365125"/>
            <a:ext cx="10515600" cy="680893"/>
          </a:xfrm>
        </p:spPr>
        <p:txBody>
          <a:bodyPr>
            <a:normAutofit fontScale="90000"/>
          </a:bodyPr>
          <a:lstStyle/>
          <a:p>
            <a:r>
              <a:rPr lang="en-US" dirty="0" err="1"/>
              <a:t>Orinoquia</a:t>
            </a:r>
            <a:r>
              <a:rPr lang="en-US" dirty="0"/>
              <a:t> Water Futures’ model</a:t>
            </a:r>
          </a:p>
        </p:txBody>
      </p:sp>
      <p:pic>
        <p:nvPicPr>
          <p:cNvPr id="4" name="Picture 3">
            <a:extLst>
              <a:ext uri="{FF2B5EF4-FFF2-40B4-BE49-F238E27FC236}">
                <a16:creationId xmlns:a16="http://schemas.microsoft.com/office/drawing/2014/main" id="{566733C3-2977-2A1A-7ABF-16A94F3DF3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3783" y="1278197"/>
            <a:ext cx="6683433" cy="5110654"/>
          </a:xfrm>
          <a:prstGeom prst="rect">
            <a:avLst/>
          </a:prstGeom>
        </p:spPr>
      </p:pic>
      <p:sp>
        <p:nvSpPr>
          <p:cNvPr id="5" name="TextBox 4">
            <a:extLst>
              <a:ext uri="{FF2B5EF4-FFF2-40B4-BE49-F238E27FC236}">
                <a16:creationId xmlns:a16="http://schemas.microsoft.com/office/drawing/2014/main" id="{8F9849CD-3FBB-AF82-4F4F-953B55385762}"/>
              </a:ext>
            </a:extLst>
          </p:cNvPr>
          <p:cNvSpPr txBox="1"/>
          <p:nvPr/>
        </p:nvSpPr>
        <p:spPr>
          <a:xfrm>
            <a:off x="727364" y="1648691"/>
            <a:ext cx="4170218" cy="3139321"/>
          </a:xfrm>
          <a:prstGeom prst="rect">
            <a:avLst/>
          </a:prstGeom>
          <a:noFill/>
        </p:spPr>
        <p:txBody>
          <a:bodyPr wrap="square" rtlCol="0">
            <a:spAutoFit/>
          </a:bodyPr>
          <a:lstStyle/>
          <a:p>
            <a:pPr marL="285750" indent="-285750">
              <a:buFontTx/>
              <a:buChar char="-"/>
            </a:pPr>
            <a:r>
              <a:rPr lang="en-US" b="1" dirty="0"/>
              <a:t>Inputs</a:t>
            </a:r>
            <a:r>
              <a:rPr lang="en-US" dirty="0"/>
              <a:t>: </a:t>
            </a:r>
          </a:p>
          <a:p>
            <a:pPr marL="742950" lvl="1" indent="-285750">
              <a:buFontTx/>
              <a:buChar char="-"/>
            </a:pPr>
            <a:r>
              <a:rPr lang="en-US" dirty="0"/>
              <a:t>Streamflow time series for each of the 27 sub-basins</a:t>
            </a:r>
          </a:p>
          <a:p>
            <a:pPr marL="742950" lvl="1" indent="-285750">
              <a:buFontTx/>
              <a:buChar char="-"/>
            </a:pPr>
            <a:r>
              <a:rPr lang="en-US" dirty="0"/>
              <a:t>Demand (freshwater, irrigation, livestock) time series</a:t>
            </a:r>
          </a:p>
          <a:p>
            <a:pPr marL="742950" lvl="1" indent="-285750">
              <a:buFontTx/>
              <a:buChar char="-"/>
            </a:pPr>
            <a:endParaRPr lang="en-US" dirty="0"/>
          </a:p>
          <a:p>
            <a:pPr marL="285750" indent="-285750">
              <a:buFontTx/>
              <a:buChar char="-"/>
            </a:pPr>
            <a:r>
              <a:rPr lang="en-US" b="1" dirty="0"/>
              <a:t>Outputs: </a:t>
            </a:r>
          </a:p>
          <a:p>
            <a:pPr marL="742950" lvl="1" indent="-285750">
              <a:buFontTx/>
              <a:buChar char="-"/>
            </a:pPr>
            <a:r>
              <a:rPr lang="en-US" dirty="0"/>
              <a:t>Deliveries to each customer types across all 27 sub-basins</a:t>
            </a:r>
          </a:p>
          <a:p>
            <a:pPr marL="742950" lvl="1" indent="-285750">
              <a:buFontTx/>
              <a:buChar char="-"/>
            </a:pPr>
            <a:r>
              <a:rPr lang="en-US" dirty="0"/>
              <a:t>Streamflow downstream each sub-basin</a:t>
            </a:r>
          </a:p>
        </p:txBody>
      </p:sp>
      <p:sp>
        <p:nvSpPr>
          <p:cNvPr id="6" name="Slide Number Placeholder 5">
            <a:extLst>
              <a:ext uri="{FF2B5EF4-FFF2-40B4-BE49-F238E27FC236}">
                <a16:creationId xmlns:a16="http://schemas.microsoft.com/office/drawing/2014/main" id="{6EE0AFCB-4A7D-76D3-7D92-8C75A87432D6}"/>
              </a:ext>
            </a:extLst>
          </p:cNvPr>
          <p:cNvSpPr>
            <a:spLocks noGrp="1"/>
          </p:cNvSpPr>
          <p:nvPr>
            <p:ph type="sldNum" sz="quarter" idx="12"/>
          </p:nvPr>
        </p:nvSpPr>
        <p:spPr/>
        <p:txBody>
          <a:bodyPr/>
          <a:lstStyle/>
          <a:p>
            <a:fld id="{27CDDC79-9182-4F73-A31D-1D235784DB13}" type="slidenum">
              <a:rPr lang="en-US" smtClean="0"/>
              <a:t>4</a:t>
            </a:fld>
            <a:endParaRPr lang="en-US"/>
          </a:p>
        </p:txBody>
      </p:sp>
    </p:spTree>
    <p:extLst>
      <p:ext uri="{BB962C8B-B14F-4D97-AF65-F5344CB8AC3E}">
        <p14:creationId xmlns:p14="http://schemas.microsoft.com/office/powerpoint/2010/main" val="2707010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4565-A12F-FBAE-0551-3B7A647119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24691D-C229-8048-93B7-19C42DB4385B}"/>
              </a:ext>
            </a:extLst>
          </p:cNvPr>
          <p:cNvSpPr>
            <a:spLocks noGrp="1"/>
          </p:cNvSpPr>
          <p:nvPr>
            <p:ph type="sldNum" sz="quarter" idx="12"/>
          </p:nvPr>
        </p:nvSpPr>
        <p:spPr/>
        <p:txBody>
          <a:bodyPr/>
          <a:lstStyle/>
          <a:p>
            <a:fld id="{27CDDC79-9182-4F73-A31D-1D235784DB13}" type="slidenum">
              <a:rPr lang="en-US" smtClean="0"/>
              <a:t>40</a:t>
            </a:fld>
            <a:endParaRPr lang="en-US"/>
          </a:p>
        </p:txBody>
      </p:sp>
      <p:sp>
        <p:nvSpPr>
          <p:cNvPr id="30" name="TextBox 29">
            <a:extLst>
              <a:ext uri="{FF2B5EF4-FFF2-40B4-BE49-F238E27FC236}">
                <a16:creationId xmlns:a16="http://schemas.microsoft.com/office/drawing/2014/main" id="{F9984B9D-EE86-86E7-697F-BD51D662D543}"/>
              </a:ext>
            </a:extLst>
          </p:cNvPr>
          <p:cNvSpPr txBox="1"/>
          <p:nvPr/>
        </p:nvSpPr>
        <p:spPr>
          <a:xfrm>
            <a:off x="5019542" y="440754"/>
            <a:ext cx="1453621" cy="369332"/>
          </a:xfrm>
          <a:prstGeom prst="rect">
            <a:avLst/>
          </a:prstGeom>
          <a:noFill/>
        </p:spPr>
        <p:txBody>
          <a:bodyPr wrap="square" rtlCol="0">
            <a:spAutoFit/>
          </a:bodyPr>
          <a:lstStyle/>
          <a:p>
            <a:r>
              <a:rPr lang="en-US" dirty="0"/>
              <a:t>Policy FCFS</a:t>
            </a:r>
          </a:p>
        </p:txBody>
      </p:sp>
      <p:sp>
        <p:nvSpPr>
          <p:cNvPr id="31" name="TextBox 30">
            <a:extLst>
              <a:ext uri="{FF2B5EF4-FFF2-40B4-BE49-F238E27FC236}">
                <a16:creationId xmlns:a16="http://schemas.microsoft.com/office/drawing/2014/main" id="{F2CA13CD-7E5F-8C04-5829-44C9D22364D8}"/>
              </a:ext>
            </a:extLst>
          </p:cNvPr>
          <p:cNvSpPr txBox="1"/>
          <p:nvPr/>
        </p:nvSpPr>
        <p:spPr>
          <a:xfrm>
            <a:off x="8855855" y="440754"/>
            <a:ext cx="1453621" cy="369332"/>
          </a:xfrm>
          <a:prstGeom prst="rect">
            <a:avLst/>
          </a:prstGeom>
          <a:noFill/>
        </p:spPr>
        <p:txBody>
          <a:bodyPr wrap="square" rtlCol="0">
            <a:spAutoFit/>
          </a:bodyPr>
          <a:lstStyle/>
          <a:p>
            <a:r>
              <a:rPr lang="en-US" dirty="0"/>
              <a:t>Policy PE</a:t>
            </a:r>
          </a:p>
        </p:txBody>
      </p:sp>
      <p:sp>
        <p:nvSpPr>
          <p:cNvPr id="32" name="TextBox 31">
            <a:extLst>
              <a:ext uri="{FF2B5EF4-FFF2-40B4-BE49-F238E27FC236}">
                <a16:creationId xmlns:a16="http://schemas.microsoft.com/office/drawing/2014/main" id="{020E68F7-B646-5A50-37F8-16C5D95F27E9}"/>
              </a:ext>
            </a:extLst>
          </p:cNvPr>
          <p:cNvSpPr txBox="1"/>
          <p:nvPr/>
        </p:nvSpPr>
        <p:spPr>
          <a:xfrm>
            <a:off x="730451" y="2068211"/>
            <a:ext cx="2543445" cy="646331"/>
          </a:xfrm>
          <a:prstGeom prst="rect">
            <a:avLst/>
          </a:prstGeom>
          <a:noFill/>
        </p:spPr>
        <p:txBody>
          <a:bodyPr wrap="square" rtlCol="0">
            <a:spAutoFit/>
          </a:bodyPr>
          <a:lstStyle/>
          <a:p>
            <a:pPr algn="ctr"/>
            <a:r>
              <a:rPr lang="en-US" dirty="0"/>
              <a:t>No climate change</a:t>
            </a:r>
            <a:br>
              <a:rPr lang="en-US" dirty="0"/>
            </a:br>
            <a:r>
              <a:rPr lang="en-US" dirty="0"/>
              <a:t>Demand as in 2022</a:t>
            </a:r>
          </a:p>
        </p:txBody>
      </p:sp>
      <p:sp>
        <p:nvSpPr>
          <p:cNvPr id="33" name="TextBox 32">
            <a:extLst>
              <a:ext uri="{FF2B5EF4-FFF2-40B4-BE49-F238E27FC236}">
                <a16:creationId xmlns:a16="http://schemas.microsoft.com/office/drawing/2014/main" id="{44EDB367-67B4-34E3-45C5-FC68BE5735E1}"/>
              </a:ext>
            </a:extLst>
          </p:cNvPr>
          <p:cNvSpPr txBox="1"/>
          <p:nvPr/>
        </p:nvSpPr>
        <p:spPr>
          <a:xfrm>
            <a:off x="797283" y="4466623"/>
            <a:ext cx="2220216" cy="923330"/>
          </a:xfrm>
          <a:prstGeom prst="rect">
            <a:avLst/>
          </a:prstGeom>
          <a:noFill/>
        </p:spPr>
        <p:txBody>
          <a:bodyPr wrap="square" rtlCol="0">
            <a:spAutoFit/>
          </a:bodyPr>
          <a:lstStyle/>
          <a:p>
            <a:pPr algn="ctr"/>
            <a:r>
              <a:rPr lang="en-US" dirty="0"/>
              <a:t>+3</a:t>
            </a:r>
            <a:r>
              <a:rPr lang="en-US" baseline="30000" dirty="0"/>
              <a:t>o</a:t>
            </a:r>
            <a:r>
              <a:rPr lang="en-US" dirty="0"/>
              <a:t>C</a:t>
            </a:r>
          </a:p>
          <a:p>
            <a:pPr algn="ctr"/>
            <a:r>
              <a:rPr lang="en-US" dirty="0"/>
              <a:t> -20% rainfall</a:t>
            </a:r>
          </a:p>
          <a:p>
            <a:pPr algn="ctr"/>
            <a:r>
              <a:rPr lang="en-US" dirty="0"/>
              <a:t>Demand as in 2040</a:t>
            </a:r>
          </a:p>
        </p:txBody>
      </p:sp>
      <p:sp>
        <p:nvSpPr>
          <p:cNvPr id="34" name="TextBox 33">
            <a:extLst>
              <a:ext uri="{FF2B5EF4-FFF2-40B4-BE49-F238E27FC236}">
                <a16:creationId xmlns:a16="http://schemas.microsoft.com/office/drawing/2014/main" id="{8971619F-219C-6AC6-8A19-568C16B62B56}"/>
              </a:ext>
            </a:extLst>
          </p:cNvPr>
          <p:cNvSpPr txBox="1"/>
          <p:nvPr/>
        </p:nvSpPr>
        <p:spPr>
          <a:xfrm>
            <a:off x="610801" y="268841"/>
            <a:ext cx="2543445" cy="1569660"/>
          </a:xfrm>
          <a:prstGeom prst="rect">
            <a:avLst/>
          </a:prstGeom>
          <a:noFill/>
          <a:ln w="15875">
            <a:solidFill>
              <a:srgbClr val="002060"/>
            </a:solidFill>
          </a:ln>
        </p:spPr>
        <p:txBody>
          <a:bodyPr wrap="square" rtlCol="0">
            <a:spAutoFit/>
          </a:bodyPr>
          <a:lstStyle/>
          <a:p>
            <a:pPr algn="ctr"/>
            <a:r>
              <a:rPr lang="en-US" sz="2400" b="1" dirty="0"/>
              <a:t>Frequency of annual deficit in livestock deliveries</a:t>
            </a:r>
          </a:p>
        </p:txBody>
      </p:sp>
      <p:pic>
        <p:nvPicPr>
          <p:cNvPr id="10" name="Picture 9" descr="A map of a country with numbers and percentages&#10;&#10;AI-generated content may be incorrect.">
            <a:extLst>
              <a:ext uri="{FF2B5EF4-FFF2-40B4-BE49-F238E27FC236}">
                <a16:creationId xmlns:a16="http://schemas.microsoft.com/office/drawing/2014/main" id="{1E056EFA-3FAF-D004-D461-C61F116E0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102" y="3795395"/>
            <a:ext cx="4389120" cy="2926080"/>
          </a:xfrm>
          <a:prstGeom prst="rect">
            <a:avLst/>
          </a:prstGeom>
        </p:spPr>
      </p:pic>
      <p:pic>
        <p:nvPicPr>
          <p:cNvPr id="12" name="Picture 11" descr="A map of a country with numbers and a graph&#10;&#10;AI-generated content may be incorrect.">
            <a:extLst>
              <a:ext uri="{FF2B5EF4-FFF2-40B4-BE49-F238E27FC236}">
                <a16:creationId xmlns:a16="http://schemas.microsoft.com/office/drawing/2014/main" id="{523F559C-293B-8675-EA51-66C1CF423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238" y="869315"/>
            <a:ext cx="4389120" cy="2926080"/>
          </a:xfrm>
          <a:prstGeom prst="rect">
            <a:avLst/>
          </a:prstGeom>
        </p:spPr>
      </p:pic>
      <p:pic>
        <p:nvPicPr>
          <p:cNvPr id="14" name="Picture 13" descr="A map of a country with numbers and a red line&#10;&#10;AI-generated content may be incorrect.">
            <a:extLst>
              <a:ext uri="{FF2B5EF4-FFF2-40B4-BE49-F238E27FC236}">
                <a16:creationId xmlns:a16="http://schemas.microsoft.com/office/drawing/2014/main" id="{BF32770A-AC52-8481-3B18-02E01CC62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230" y="869315"/>
            <a:ext cx="4389120" cy="2926080"/>
          </a:xfrm>
          <a:prstGeom prst="rect">
            <a:avLst/>
          </a:prstGeom>
        </p:spPr>
      </p:pic>
      <p:pic>
        <p:nvPicPr>
          <p:cNvPr id="16" name="Picture 15" descr="A map of a country with numbers and a red line&#10;&#10;AI-generated content may be incorrect.">
            <a:extLst>
              <a:ext uri="{FF2B5EF4-FFF2-40B4-BE49-F238E27FC236}">
                <a16:creationId xmlns:a16="http://schemas.microsoft.com/office/drawing/2014/main" id="{2701129C-DB29-6895-C920-94E01FCFF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238" y="3795395"/>
            <a:ext cx="4389120" cy="2926080"/>
          </a:xfrm>
          <a:prstGeom prst="rect">
            <a:avLst/>
          </a:prstGeom>
        </p:spPr>
      </p:pic>
    </p:spTree>
    <p:extLst>
      <p:ext uri="{BB962C8B-B14F-4D97-AF65-F5344CB8AC3E}">
        <p14:creationId xmlns:p14="http://schemas.microsoft.com/office/powerpoint/2010/main" val="380078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A718E-1DD8-303B-D856-C9401CA7C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0A643-635D-964B-209D-4263DD83F8D4}"/>
              </a:ext>
            </a:extLst>
          </p:cNvPr>
          <p:cNvSpPr>
            <a:spLocks noGrp="1"/>
          </p:cNvSpPr>
          <p:nvPr>
            <p:ph type="title"/>
          </p:nvPr>
        </p:nvSpPr>
        <p:spPr>
          <a:xfrm>
            <a:off x="917141" y="884820"/>
            <a:ext cx="10515600" cy="1325563"/>
          </a:xfrm>
        </p:spPr>
        <p:txBody>
          <a:bodyPr>
            <a:normAutofit/>
          </a:bodyPr>
          <a:lstStyle/>
          <a:p>
            <a:r>
              <a:rPr lang="en-US" dirty="0"/>
              <a:t>Climate response function to assess vulnerability</a:t>
            </a:r>
          </a:p>
        </p:txBody>
      </p:sp>
      <p:sp>
        <p:nvSpPr>
          <p:cNvPr id="4" name="Slide Number Placeholder 3">
            <a:extLst>
              <a:ext uri="{FF2B5EF4-FFF2-40B4-BE49-F238E27FC236}">
                <a16:creationId xmlns:a16="http://schemas.microsoft.com/office/drawing/2014/main" id="{A969A0C7-81CB-711E-1D48-20801E67AABF}"/>
              </a:ext>
            </a:extLst>
          </p:cNvPr>
          <p:cNvSpPr>
            <a:spLocks noGrp="1"/>
          </p:cNvSpPr>
          <p:nvPr>
            <p:ph type="sldNum" sz="quarter" idx="12"/>
          </p:nvPr>
        </p:nvSpPr>
        <p:spPr/>
        <p:txBody>
          <a:bodyPr/>
          <a:lstStyle/>
          <a:p>
            <a:fld id="{27CDDC79-9182-4F73-A31D-1D235784DB13}" type="slidenum">
              <a:rPr lang="en-US" smtClean="0"/>
              <a:t>41</a:t>
            </a:fld>
            <a:endParaRPr lang="en-US"/>
          </a:p>
        </p:txBody>
      </p:sp>
    </p:spTree>
    <p:extLst>
      <p:ext uri="{BB962C8B-B14F-4D97-AF65-F5344CB8AC3E}">
        <p14:creationId xmlns:p14="http://schemas.microsoft.com/office/powerpoint/2010/main" val="2180977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78EB75-19D4-6D98-75DE-B3697555F1CE}"/>
              </a:ext>
            </a:extLst>
          </p:cNvPr>
          <p:cNvSpPr>
            <a:spLocks noGrp="1"/>
          </p:cNvSpPr>
          <p:nvPr>
            <p:ph type="sldNum" sz="quarter" idx="12"/>
          </p:nvPr>
        </p:nvSpPr>
        <p:spPr/>
        <p:txBody>
          <a:bodyPr/>
          <a:lstStyle/>
          <a:p>
            <a:fld id="{27CDDC79-9182-4F73-A31D-1D235784DB13}" type="slidenum">
              <a:rPr lang="en-US" smtClean="0"/>
              <a:t>42</a:t>
            </a:fld>
            <a:endParaRPr lang="en-US"/>
          </a:p>
        </p:txBody>
      </p:sp>
      <p:sp>
        <p:nvSpPr>
          <p:cNvPr id="5" name="TextBox 4">
            <a:extLst>
              <a:ext uri="{FF2B5EF4-FFF2-40B4-BE49-F238E27FC236}">
                <a16:creationId xmlns:a16="http://schemas.microsoft.com/office/drawing/2014/main" id="{F928DF65-C0FE-57CA-4721-E12B8A9BE207}"/>
              </a:ext>
            </a:extLst>
          </p:cNvPr>
          <p:cNvSpPr txBox="1"/>
          <p:nvPr/>
        </p:nvSpPr>
        <p:spPr>
          <a:xfrm>
            <a:off x="611793" y="1124909"/>
            <a:ext cx="10821496" cy="646331"/>
          </a:xfrm>
          <a:prstGeom prst="rect">
            <a:avLst/>
          </a:prstGeom>
          <a:noFill/>
        </p:spPr>
        <p:txBody>
          <a:bodyPr wrap="square" rtlCol="0">
            <a:spAutoFit/>
          </a:bodyPr>
          <a:lstStyle/>
          <a:p>
            <a:r>
              <a:rPr lang="en-US" sz="3600" b="1" dirty="0"/>
              <a:t>Illustration with Metica sub-basin</a:t>
            </a:r>
          </a:p>
        </p:txBody>
      </p:sp>
    </p:spTree>
    <p:extLst>
      <p:ext uri="{BB962C8B-B14F-4D97-AF65-F5344CB8AC3E}">
        <p14:creationId xmlns:p14="http://schemas.microsoft.com/office/powerpoint/2010/main" val="1652216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7ACE-9A5A-0D70-0CC6-0D7A595A8E57}"/>
              </a:ext>
            </a:extLst>
          </p:cNvPr>
          <p:cNvSpPr>
            <a:spLocks noGrp="1"/>
          </p:cNvSpPr>
          <p:nvPr>
            <p:ph type="title"/>
          </p:nvPr>
        </p:nvSpPr>
        <p:spPr/>
        <p:txBody>
          <a:bodyPr/>
          <a:lstStyle/>
          <a:p>
            <a:r>
              <a:rPr lang="en-US" dirty="0"/>
              <a:t>Freshwater urban deliveries</a:t>
            </a:r>
          </a:p>
        </p:txBody>
      </p:sp>
      <p:sp>
        <p:nvSpPr>
          <p:cNvPr id="4" name="Slide Number Placeholder 3">
            <a:extLst>
              <a:ext uri="{FF2B5EF4-FFF2-40B4-BE49-F238E27FC236}">
                <a16:creationId xmlns:a16="http://schemas.microsoft.com/office/drawing/2014/main" id="{52A99752-8F84-33FB-BF40-345828BCE414}"/>
              </a:ext>
            </a:extLst>
          </p:cNvPr>
          <p:cNvSpPr>
            <a:spLocks noGrp="1"/>
          </p:cNvSpPr>
          <p:nvPr>
            <p:ph type="sldNum" sz="quarter" idx="12"/>
          </p:nvPr>
        </p:nvSpPr>
        <p:spPr/>
        <p:txBody>
          <a:bodyPr/>
          <a:lstStyle/>
          <a:p>
            <a:fld id="{27CDDC79-9182-4F73-A31D-1D235784DB13}" type="slidenum">
              <a:rPr lang="en-US" smtClean="0"/>
              <a:t>43</a:t>
            </a:fld>
            <a:endParaRPr lang="en-US"/>
          </a:p>
        </p:txBody>
      </p:sp>
    </p:spTree>
    <p:extLst>
      <p:ext uri="{BB962C8B-B14F-4D97-AF65-F5344CB8AC3E}">
        <p14:creationId xmlns:p14="http://schemas.microsoft.com/office/powerpoint/2010/main" val="81204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2BA0D-2EA0-50ED-A568-E9EED509E5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6A0FC6-BA81-3B2B-6805-76745C0FB09C}"/>
              </a:ext>
            </a:extLst>
          </p:cNvPr>
          <p:cNvSpPr>
            <a:spLocks noGrp="1"/>
          </p:cNvSpPr>
          <p:nvPr>
            <p:ph type="sldNum" sz="quarter" idx="12"/>
          </p:nvPr>
        </p:nvSpPr>
        <p:spPr/>
        <p:txBody>
          <a:bodyPr/>
          <a:lstStyle/>
          <a:p>
            <a:fld id="{27CDDC79-9182-4F73-A31D-1D235784DB13}" type="slidenum">
              <a:rPr lang="en-US" smtClean="0"/>
              <a:t>44</a:t>
            </a:fld>
            <a:endParaRPr lang="en-US"/>
          </a:p>
        </p:txBody>
      </p:sp>
      <p:sp>
        <p:nvSpPr>
          <p:cNvPr id="9" name="TextBox 8">
            <a:extLst>
              <a:ext uri="{FF2B5EF4-FFF2-40B4-BE49-F238E27FC236}">
                <a16:creationId xmlns:a16="http://schemas.microsoft.com/office/drawing/2014/main" id="{4C0A4042-D9BD-A504-4082-6404121C1B56}"/>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in urban freshwater deficit.</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6155DA79-711E-8EB0-0D98-B1D533C8DEC3}"/>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BC3BAE5B-1843-EAE5-73D5-523B20451016}"/>
              </a:ext>
            </a:extLst>
          </p:cNvPr>
          <p:cNvSpPr txBox="1"/>
          <p:nvPr/>
        </p:nvSpPr>
        <p:spPr>
          <a:xfrm>
            <a:off x="7834511" y="1714266"/>
            <a:ext cx="3039229" cy="369332"/>
          </a:xfrm>
          <a:prstGeom prst="rect">
            <a:avLst/>
          </a:prstGeom>
          <a:noFill/>
        </p:spPr>
        <p:txBody>
          <a:bodyPr wrap="square" rtlCol="0">
            <a:spAutoFit/>
          </a:bodyPr>
          <a:lstStyle/>
          <a:p>
            <a:pPr algn="ctr"/>
            <a:r>
              <a:rPr lang="en-US" dirty="0"/>
              <a:t>Policy PE</a:t>
            </a:r>
          </a:p>
        </p:txBody>
      </p:sp>
      <p:pic>
        <p:nvPicPr>
          <p:cNvPr id="3" name="Picture 2" descr="A graph with red lines and numbers&#10;&#10;AI-generated content may be incorrect.">
            <a:extLst>
              <a:ext uri="{FF2B5EF4-FFF2-40B4-BE49-F238E27FC236}">
                <a16:creationId xmlns:a16="http://schemas.microsoft.com/office/drawing/2014/main" id="{214A9552-3B2D-30EA-27A5-AD87420A4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71" y="2394544"/>
            <a:ext cx="5486400" cy="4114800"/>
          </a:xfrm>
          <a:prstGeom prst="rect">
            <a:avLst/>
          </a:prstGeom>
        </p:spPr>
      </p:pic>
      <p:pic>
        <p:nvPicPr>
          <p:cNvPr id="6" name="Picture 5" descr="A graph with different colored lines&#10;&#10;AI-generated content may be incorrect.">
            <a:extLst>
              <a:ext uri="{FF2B5EF4-FFF2-40B4-BE49-F238E27FC236}">
                <a16:creationId xmlns:a16="http://schemas.microsoft.com/office/drawing/2014/main" id="{7F85A745-2A22-A7A4-1D29-89C4DECCA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384419"/>
            <a:ext cx="5486400" cy="4114800"/>
          </a:xfrm>
          <a:prstGeom prst="rect">
            <a:avLst/>
          </a:prstGeom>
        </p:spPr>
      </p:pic>
    </p:spTree>
    <p:extLst>
      <p:ext uri="{BB962C8B-B14F-4D97-AF65-F5344CB8AC3E}">
        <p14:creationId xmlns:p14="http://schemas.microsoft.com/office/powerpoint/2010/main" val="216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21605-4B7E-A58D-C9F4-21F1FB71B7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4629F-64FE-730E-94DE-B402AD2CA7EF}"/>
              </a:ext>
            </a:extLst>
          </p:cNvPr>
          <p:cNvSpPr>
            <a:spLocks noGrp="1"/>
          </p:cNvSpPr>
          <p:nvPr>
            <p:ph type="sldNum" sz="quarter" idx="12"/>
          </p:nvPr>
        </p:nvSpPr>
        <p:spPr/>
        <p:txBody>
          <a:bodyPr/>
          <a:lstStyle/>
          <a:p>
            <a:fld id="{27CDDC79-9182-4F73-A31D-1D235784DB13}" type="slidenum">
              <a:rPr lang="en-US" smtClean="0"/>
              <a:t>45</a:t>
            </a:fld>
            <a:endParaRPr lang="en-US"/>
          </a:p>
        </p:txBody>
      </p:sp>
      <p:sp>
        <p:nvSpPr>
          <p:cNvPr id="9" name="TextBox 8">
            <a:extLst>
              <a:ext uri="{FF2B5EF4-FFF2-40B4-BE49-F238E27FC236}">
                <a16:creationId xmlns:a16="http://schemas.microsoft.com/office/drawing/2014/main" id="{D5F08407-9350-CC30-EC25-8C7AEFFFEF34}"/>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(colors) and temperature change (x-axis) on the frequency of annual in urban freshwater deficit.</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9172D7AC-163E-2864-C936-6F4FFDAF597E}"/>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8BACDA9E-F5C7-492F-0622-D3E81E0607B5}"/>
              </a:ext>
            </a:extLst>
          </p:cNvPr>
          <p:cNvSpPr txBox="1"/>
          <p:nvPr/>
        </p:nvSpPr>
        <p:spPr>
          <a:xfrm>
            <a:off x="7674491" y="1756437"/>
            <a:ext cx="3039229" cy="369332"/>
          </a:xfrm>
          <a:prstGeom prst="rect">
            <a:avLst/>
          </a:prstGeom>
          <a:noFill/>
        </p:spPr>
        <p:txBody>
          <a:bodyPr wrap="square" rtlCol="0">
            <a:spAutoFit/>
          </a:bodyPr>
          <a:lstStyle/>
          <a:p>
            <a:pPr algn="ctr"/>
            <a:r>
              <a:rPr lang="en-US" dirty="0"/>
              <a:t>Policy PE</a:t>
            </a:r>
          </a:p>
        </p:txBody>
      </p:sp>
      <p:pic>
        <p:nvPicPr>
          <p:cNvPr id="6" name="Picture 5" descr="A graph with a bar graph and a graph with numbers&#10;&#10;AI-generated content may be incorrect.">
            <a:extLst>
              <a:ext uri="{FF2B5EF4-FFF2-40B4-BE49-F238E27FC236}">
                <a16:creationId xmlns:a16="http://schemas.microsoft.com/office/drawing/2014/main" id="{78F8327B-4980-EFE5-5207-859F3387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32" y="2210111"/>
            <a:ext cx="5486400" cy="4114800"/>
          </a:xfrm>
          <a:prstGeom prst="rect">
            <a:avLst/>
          </a:prstGeom>
        </p:spPr>
      </p:pic>
      <p:pic>
        <p:nvPicPr>
          <p:cNvPr id="8" name="Picture 7" descr="A graph with different colored lines&#10;&#10;AI-generated content may be incorrect.">
            <a:extLst>
              <a:ext uri="{FF2B5EF4-FFF2-40B4-BE49-F238E27FC236}">
                <a16:creationId xmlns:a16="http://schemas.microsoft.com/office/drawing/2014/main" id="{5478CE32-2AB7-D3B0-4E23-5542D1E1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125769"/>
            <a:ext cx="5486400" cy="4114800"/>
          </a:xfrm>
          <a:prstGeom prst="rect">
            <a:avLst/>
          </a:prstGeom>
        </p:spPr>
      </p:pic>
    </p:spTree>
    <p:extLst>
      <p:ext uri="{BB962C8B-B14F-4D97-AF65-F5344CB8AC3E}">
        <p14:creationId xmlns:p14="http://schemas.microsoft.com/office/powerpoint/2010/main" val="36298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E2A88-2FF2-D89B-1214-27A4F0D00D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FA7704-568C-F04B-2A4C-97BED980DFC8}"/>
              </a:ext>
            </a:extLst>
          </p:cNvPr>
          <p:cNvSpPr>
            <a:spLocks noGrp="1"/>
          </p:cNvSpPr>
          <p:nvPr>
            <p:ph type="sldNum" sz="quarter" idx="12"/>
          </p:nvPr>
        </p:nvSpPr>
        <p:spPr/>
        <p:txBody>
          <a:bodyPr/>
          <a:lstStyle/>
          <a:p>
            <a:fld id="{27CDDC79-9182-4F73-A31D-1D235784DB13}" type="slidenum">
              <a:rPr lang="en-US" smtClean="0"/>
              <a:t>46</a:t>
            </a:fld>
            <a:endParaRPr lang="en-US"/>
          </a:p>
        </p:txBody>
      </p:sp>
      <p:sp>
        <p:nvSpPr>
          <p:cNvPr id="9" name="TextBox 8">
            <a:extLst>
              <a:ext uri="{FF2B5EF4-FFF2-40B4-BE49-F238E27FC236}">
                <a16:creationId xmlns:a16="http://schemas.microsoft.com/office/drawing/2014/main" id="{6A3AEA5A-B1A9-2D4D-FAD0-0E2607CEDA55}"/>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demand change (colors) on the frequency of annual deficit in urban freshwater deliveries.</a:t>
            </a:r>
          </a:p>
          <a:p>
            <a:endParaRPr lang="en-US" sz="2000" b="1" dirty="0"/>
          </a:p>
          <a:p>
            <a:r>
              <a:rPr lang="en-US" sz="2000" b="1" dirty="0"/>
              <a:t>No temperature change</a:t>
            </a:r>
          </a:p>
        </p:txBody>
      </p:sp>
      <p:sp>
        <p:nvSpPr>
          <p:cNvPr id="10" name="TextBox 9">
            <a:extLst>
              <a:ext uri="{FF2B5EF4-FFF2-40B4-BE49-F238E27FC236}">
                <a16:creationId xmlns:a16="http://schemas.microsoft.com/office/drawing/2014/main" id="{694659A9-AF75-4EB2-336D-BA0F0908D37E}"/>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B8A8F7B0-E7DD-4794-D15E-73A0C3D111A6}"/>
              </a:ext>
            </a:extLst>
          </p:cNvPr>
          <p:cNvSpPr txBox="1"/>
          <p:nvPr/>
        </p:nvSpPr>
        <p:spPr>
          <a:xfrm>
            <a:off x="7841528" y="1741376"/>
            <a:ext cx="3039229" cy="369332"/>
          </a:xfrm>
          <a:prstGeom prst="rect">
            <a:avLst/>
          </a:prstGeom>
          <a:noFill/>
        </p:spPr>
        <p:txBody>
          <a:bodyPr wrap="square" rtlCol="0">
            <a:spAutoFit/>
          </a:bodyPr>
          <a:lstStyle/>
          <a:p>
            <a:pPr algn="ctr"/>
            <a:r>
              <a:rPr lang="en-US" dirty="0"/>
              <a:t>Policy PE</a:t>
            </a:r>
          </a:p>
        </p:txBody>
      </p:sp>
      <p:pic>
        <p:nvPicPr>
          <p:cNvPr id="3" name="Picture 2" descr="A graph with a line and numbers&#10;&#10;AI-generated content may be incorrect.">
            <a:extLst>
              <a:ext uri="{FF2B5EF4-FFF2-40B4-BE49-F238E27FC236}">
                <a16:creationId xmlns:a16="http://schemas.microsoft.com/office/drawing/2014/main" id="{F769547E-BA7C-DC02-85EB-C90A75252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56" y="2210111"/>
            <a:ext cx="5486400" cy="4114800"/>
          </a:xfrm>
          <a:prstGeom prst="rect">
            <a:avLst/>
          </a:prstGeom>
        </p:spPr>
      </p:pic>
      <p:pic>
        <p:nvPicPr>
          <p:cNvPr id="7" name="Picture 6" descr="A graph with a line and a graph with numbers&#10;&#10;AI-generated content may be incorrect.">
            <a:extLst>
              <a:ext uri="{FF2B5EF4-FFF2-40B4-BE49-F238E27FC236}">
                <a16:creationId xmlns:a16="http://schemas.microsoft.com/office/drawing/2014/main" id="{E80ABC3C-5967-166B-D2E6-81A9EF141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55" y="2210111"/>
            <a:ext cx="5486400" cy="4114800"/>
          </a:xfrm>
          <a:prstGeom prst="rect">
            <a:avLst/>
          </a:prstGeom>
        </p:spPr>
      </p:pic>
    </p:spTree>
    <p:extLst>
      <p:ext uri="{BB962C8B-B14F-4D97-AF65-F5344CB8AC3E}">
        <p14:creationId xmlns:p14="http://schemas.microsoft.com/office/powerpoint/2010/main" val="1304434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F93D-704C-ED9C-00CF-DE823FFEEC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AF5808-ADD5-F9F5-DC2D-57BF3E3D0756}"/>
              </a:ext>
            </a:extLst>
          </p:cNvPr>
          <p:cNvSpPr>
            <a:spLocks noGrp="1"/>
          </p:cNvSpPr>
          <p:nvPr>
            <p:ph type="sldNum" sz="quarter" idx="12"/>
          </p:nvPr>
        </p:nvSpPr>
        <p:spPr/>
        <p:txBody>
          <a:bodyPr/>
          <a:lstStyle/>
          <a:p>
            <a:fld id="{27CDDC79-9182-4F73-A31D-1D235784DB13}" type="slidenum">
              <a:rPr lang="en-US" smtClean="0"/>
              <a:t>47</a:t>
            </a:fld>
            <a:endParaRPr lang="en-US"/>
          </a:p>
        </p:txBody>
      </p:sp>
      <p:sp>
        <p:nvSpPr>
          <p:cNvPr id="5" name="TextBox 4">
            <a:extLst>
              <a:ext uri="{FF2B5EF4-FFF2-40B4-BE49-F238E27FC236}">
                <a16:creationId xmlns:a16="http://schemas.microsoft.com/office/drawing/2014/main" id="{636C5A4A-E633-ADB6-4BAB-AB8F34796308}"/>
              </a:ext>
            </a:extLst>
          </p:cNvPr>
          <p:cNvSpPr txBox="1"/>
          <p:nvPr/>
        </p:nvSpPr>
        <p:spPr>
          <a:xfrm>
            <a:off x="453911" y="210510"/>
            <a:ext cx="11189888" cy="954107"/>
          </a:xfrm>
          <a:prstGeom prst="rect">
            <a:avLst/>
          </a:prstGeom>
          <a:noFill/>
        </p:spPr>
        <p:txBody>
          <a:bodyPr wrap="square" rtlCol="0">
            <a:spAutoFit/>
          </a:bodyPr>
          <a:lstStyle/>
          <a:p>
            <a:r>
              <a:rPr lang="en-US" sz="2800" b="1" dirty="0"/>
              <a:t>Effect of climate and policy change (Metica)</a:t>
            </a:r>
          </a:p>
          <a:p>
            <a:r>
              <a:rPr lang="en-US" sz="2800" b="1" dirty="0"/>
              <a:t>Urban demand – Demand as in 2040</a:t>
            </a:r>
          </a:p>
        </p:txBody>
      </p:sp>
      <p:sp>
        <p:nvSpPr>
          <p:cNvPr id="6" name="TextBox 5">
            <a:extLst>
              <a:ext uri="{FF2B5EF4-FFF2-40B4-BE49-F238E27FC236}">
                <a16:creationId xmlns:a16="http://schemas.microsoft.com/office/drawing/2014/main" id="{2A15A4E3-D384-4EC1-3EE4-1DEE4AB8DADF}"/>
              </a:ext>
            </a:extLst>
          </p:cNvPr>
          <p:cNvSpPr txBox="1"/>
          <p:nvPr/>
        </p:nvSpPr>
        <p:spPr>
          <a:xfrm>
            <a:off x="9259565" y="416780"/>
            <a:ext cx="2787655" cy="523220"/>
          </a:xfrm>
          <a:prstGeom prst="rect">
            <a:avLst/>
          </a:prstGeom>
          <a:noFill/>
        </p:spPr>
        <p:txBody>
          <a:bodyPr wrap="square" rtlCol="0">
            <a:spAutoFit/>
          </a:bodyPr>
          <a:lstStyle/>
          <a:p>
            <a:r>
              <a:rPr lang="en-US" sz="1400" dirty="0">
                <a:solidFill>
                  <a:srgbClr val="FF0000"/>
                </a:solidFill>
              </a:rPr>
              <a:t>Warning: color bars are different for the two scenarios</a:t>
            </a:r>
          </a:p>
        </p:txBody>
      </p:sp>
      <p:pic>
        <p:nvPicPr>
          <p:cNvPr id="3" name="Picture 2" descr="A graph of a number of different colored squares&#10;&#10;AI-generated content may be incorrect.">
            <a:extLst>
              <a:ext uri="{FF2B5EF4-FFF2-40B4-BE49-F238E27FC236}">
                <a16:creationId xmlns:a16="http://schemas.microsoft.com/office/drawing/2014/main" id="{960A973C-155F-2554-EF0C-249A3F9E0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9" y="1371600"/>
            <a:ext cx="5486400" cy="5486400"/>
          </a:xfrm>
          <a:prstGeom prst="rect">
            <a:avLst/>
          </a:prstGeom>
        </p:spPr>
      </p:pic>
      <p:pic>
        <p:nvPicPr>
          <p:cNvPr id="10" name="Picture 9" descr="A diagram of different colors&#10;&#10;AI-generated content may be incorrect.">
            <a:extLst>
              <a:ext uri="{FF2B5EF4-FFF2-40B4-BE49-F238E27FC236}">
                <a16:creationId xmlns:a16="http://schemas.microsoft.com/office/drawing/2014/main" id="{110FA88D-47AA-91BC-CF20-751E24D2C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347" y="1304365"/>
            <a:ext cx="5486400" cy="5486400"/>
          </a:xfrm>
          <a:prstGeom prst="rect">
            <a:avLst/>
          </a:prstGeom>
        </p:spPr>
      </p:pic>
    </p:spTree>
    <p:extLst>
      <p:ext uri="{BB962C8B-B14F-4D97-AF65-F5344CB8AC3E}">
        <p14:creationId xmlns:p14="http://schemas.microsoft.com/office/powerpoint/2010/main" val="2148097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1BB1-2336-553F-3553-32F3363B87F6}"/>
              </a:ext>
            </a:extLst>
          </p:cNvPr>
          <p:cNvSpPr>
            <a:spLocks noGrp="1"/>
          </p:cNvSpPr>
          <p:nvPr>
            <p:ph type="title"/>
          </p:nvPr>
        </p:nvSpPr>
        <p:spPr/>
        <p:txBody>
          <a:bodyPr/>
          <a:lstStyle/>
          <a:p>
            <a:r>
              <a:rPr lang="en-US" dirty="0"/>
              <a:t>Irrigation water supply</a:t>
            </a:r>
          </a:p>
        </p:txBody>
      </p:sp>
      <p:sp>
        <p:nvSpPr>
          <p:cNvPr id="4" name="Slide Number Placeholder 3">
            <a:extLst>
              <a:ext uri="{FF2B5EF4-FFF2-40B4-BE49-F238E27FC236}">
                <a16:creationId xmlns:a16="http://schemas.microsoft.com/office/drawing/2014/main" id="{FF5526A8-C392-E70D-982A-D22F8AD711D0}"/>
              </a:ext>
            </a:extLst>
          </p:cNvPr>
          <p:cNvSpPr>
            <a:spLocks noGrp="1"/>
          </p:cNvSpPr>
          <p:nvPr>
            <p:ph type="sldNum" sz="quarter" idx="12"/>
          </p:nvPr>
        </p:nvSpPr>
        <p:spPr/>
        <p:txBody>
          <a:bodyPr/>
          <a:lstStyle/>
          <a:p>
            <a:fld id="{27CDDC79-9182-4F73-A31D-1D235784DB13}" type="slidenum">
              <a:rPr lang="en-US" smtClean="0"/>
              <a:t>48</a:t>
            </a:fld>
            <a:endParaRPr lang="en-US"/>
          </a:p>
        </p:txBody>
      </p:sp>
    </p:spTree>
    <p:extLst>
      <p:ext uri="{BB962C8B-B14F-4D97-AF65-F5344CB8AC3E}">
        <p14:creationId xmlns:p14="http://schemas.microsoft.com/office/powerpoint/2010/main" val="803815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B4AF08-DA61-85B8-2B8C-C71AA126F62D}"/>
              </a:ext>
            </a:extLst>
          </p:cNvPr>
          <p:cNvSpPr>
            <a:spLocks noGrp="1"/>
          </p:cNvSpPr>
          <p:nvPr>
            <p:ph type="sldNum" sz="quarter" idx="12"/>
          </p:nvPr>
        </p:nvSpPr>
        <p:spPr/>
        <p:txBody>
          <a:bodyPr/>
          <a:lstStyle/>
          <a:p>
            <a:fld id="{27CDDC79-9182-4F73-A31D-1D235784DB13}" type="slidenum">
              <a:rPr lang="en-US" smtClean="0"/>
              <a:t>49</a:t>
            </a:fld>
            <a:endParaRPr lang="en-US"/>
          </a:p>
        </p:txBody>
      </p:sp>
      <p:sp>
        <p:nvSpPr>
          <p:cNvPr id="9" name="TextBox 8">
            <a:extLst>
              <a:ext uri="{FF2B5EF4-FFF2-40B4-BE49-F238E27FC236}">
                <a16:creationId xmlns:a16="http://schemas.microsoft.com/office/drawing/2014/main" id="{B987440F-FD46-A775-D2DA-BCF7A3439DF7}"/>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irrigation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D37638D6-73A7-F973-CB89-74A660B1C3E2}"/>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2CD42B1B-5BEE-A6EB-A02E-55B240133188}"/>
              </a:ext>
            </a:extLst>
          </p:cNvPr>
          <p:cNvSpPr txBox="1"/>
          <p:nvPr/>
        </p:nvSpPr>
        <p:spPr>
          <a:xfrm>
            <a:off x="7842131" y="1672095"/>
            <a:ext cx="3039229" cy="369332"/>
          </a:xfrm>
          <a:prstGeom prst="rect">
            <a:avLst/>
          </a:prstGeom>
          <a:noFill/>
        </p:spPr>
        <p:txBody>
          <a:bodyPr wrap="square" rtlCol="0">
            <a:spAutoFit/>
          </a:bodyPr>
          <a:lstStyle/>
          <a:p>
            <a:pPr algn="ctr"/>
            <a:r>
              <a:rPr lang="en-US" dirty="0"/>
              <a:t>Policy PE</a:t>
            </a:r>
          </a:p>
        </p:txBody>
      </p:sp>
      <p:pic>
        <p:nvPicPr>
          <p:cNvPr id="3" name="Picture 2" descr="A graph of different colored lines&#10;&#10;AI-generated content may be incorrect.">
            <a:extLst>
              <a:ext uri="{FF2B5EF4-FFF2-40B4-BE49-F238E27FC236}">
                <a16:creationId xmlns:a16="http://schemas.microsoft.com/office/drawing/2014/main" id="{0E4F24CA-DC4A-CFF4-8158-FFBD501A4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27" y="2171366"/>
            <a:ext cx="5486400" cy="411480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15B7AA8D-49A0-A340-1480-CBB192AD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125769"/>
            <a:ext cx="5486400" cy="4114800"/>
          </a:xfrm>
          <a:prstGeom prst="rect">
            <a:avLst/>
          </a:prstGeom>
        </p:spPr>
      </p:pic>
    </p:spTree>
    <p:extLst>
      <p:ext uri="{BB962C8B-B14F-4D97-AF65-F5344CB8AC3E}">
        <p14:creationId xmlns:p14="http://schemas.microsoft.com/office/powerpoint/2010/main" val="4148785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BAFF-9ECD-6777-0D15-0ECE4BFC7211}"/>
              </a:ext>
            </a:extLst>
          </p:cNvPr>
          <p:cNvSpPr>
            <a:spLocks noGrp="1"/>
          </p:cNvSpPr>
          <p:nvPr>
            <p:ph type="title"/>
          </p:nvPr>
        </p:nvSpPr>
        <p:spPr>
          <a:xfrm>
            <a:off x="838200" y="365126"/>
            <a:ext cx="10515600" cy="621638"/>
          </a:xfrm>
        </p:spPr>
        <p:txBody>
          <a:bodyPr>
            <a:normAutofit fontScale="90000"/>
          </a:bodyPr>
          <a:lstStyle/>
          <a:p>
            <a:r>
              <a:rPr lang="en-US" dirty="0"/>
              <a:t>Climate Stress Test - Scenarios</a:t>
            </a:r>
          </a:p>
        </p:txBody>
      </p:sp>
      <p:sp>
        <p:nvSpPr>
          <p:cNvPr id="5" name="TextBox 4">
            <a:extLst>
              <a:ext uri="{FF2B5EF4-FFF2-40B4-BE49-F238E27FC236}">
                <a16:creationId xmlns:a16="http://schemas.microsoft.com/office/drawing/2014/main" id="{B4D70715-EF2A-DEE1-2DFB-6DDA9C305C8A}"/>
              </a:ext>
            </a:extLst>
          </p:cNvPr>
          <p:cNvSpPr txBox="1"/>
          <p:nvPr/>
        </p:nvSpPr>
        <p:spPr>
          <a:xfrm>
            <a:off x="842035" y="1007838"/>
            <a:ext cx="11084635" cy="1815882"/>
          </a:xfrm>
          <a:prstGeom prst="rect">
            <a:avLst/>
          </a:prstGeom>
          <a:noFill/>
        </p:spPr>
        <p:txBody>
          <a:bodyPr wrap="square" rtlCol="0">
            <a:spAutoFit/>
          </a:bodyPr>
          <a:lstStyle/>
          <a:p>
            <a:r>
              <a:rPr lang="en-US" sz="2800" dirty="0"/>
              <a:t>A comprehensive sensitivity analysis to change in climate and demand to reveal thresholds or tipping points from which the system is no longer able to reach its objectives</a:t>
            </a:r>
          </a:p>
          <a:p>
            <a:endParaRPr lang="en-US" sz="2800" dirty="0"/>
          </a:p>
        </p:txBody>
      </p:sp>
      <p:sp>
        <p:nvSpPr>
          <p:cNvPr id="7" name="TextBox 6">
            <a:extLst>
              <a:ext uri="{FF2B5EF4-FFF2-40B4-BE49-F238E27FC236}">
                <a16:creationId xmlns:a16="http://schemas.microsoft.com/office/drawing/2014/main" id="{64E35A53-542D-BA4A-A0A7-9A1FD848784A}"/>
              </a:ext>
            </a:extLst>
          </p:cNvPr>
          <p:cNvSpPr txBox="1"/>
          <p:nvPr/>
        </p:nvSpPr>
        <p:spPr>
          <a:xfrm>
            <a:off x="714858" y="2627141"/>
            <a:ext cx="10683349"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t>Future climate scenarios (Temp., Rainfall) </a:t>
            </a:r>
            <a:r>
              <a:rPr lang="en-US" sz="2400" dirty="0"/>
              <a:t>are obtained by perturbing current climate realizations obtained from the climate generator. Additive factors are used for temperature and multipliers are used for rainfall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Future demand scenarios (freshwater, irrigation and livestock) </a:t>
            </a:r>
            <a:r>
              <a:rPr lang="en-US" sz="2400" dirty="0"/>
              <a:t>demand are obtained by linearly extrapolating historical trends. The ‘baseline’ value is the one obtained for the year 2022.</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Policy scenarios </a:t>
            </a:r>
            <a:r>
              <a:rPr lang="en-US" sz="2400" dirty="0"/>
              <a:t>are used to represent different distribution “strategies” among users.</a:t>
            </a:r>
          </a:p>
        </p:txBody>
      </p:sp>
      <p:sp>
        <p:nvSpPr>
          <p:cNvPr id="8" name="Slide Number Placeholder 7">
            <a:extLst>
              <a:ext uri="{FF2B5EF4-FFF2-40B4-BE49-F238E27FC236}">
                <a16:creationId xmlns:a16="http://schemas.microsoft.com/office/drawing/2014/main" id="{51C69BC4-9119-6115-F0AE-2A7BCA5FC4B2}"/>
              </a:ext>
            </a:extLst>
          </p:cNvPr>
          <p:cNvSpPr>
            <a:spLocks noGrp="1"/>
          </p:cNvSpPr>
          <p:nvPr>
            <p:ph type="sldNum" sz="quarter" idx="12"/>
          </p:nvPr>
        </p:nvSpPr>
        <p:spPr/>
        <p:txBody>
          <a:bodyPr/>
          <a:lstStyle/>
          <a:p>
            <a:fld id="{27CDDC79-9182-4F73-A31D-1D235784DB13}" type="slidenum">
              <a:rPr lang="en-US" smtClean="0"/>
              <a:t>5</a:t>
            </a:fld>
            <a:endParaRPr lang="en-US"/>
          </a:p>
        </p:txBody>
      </p:sp>
    </p:spTree>
    <p:extLst>
      <p:ext uri="{BB962C8B-B14F-4D97-AF65-F5344CB8AC3E}">
        <p14:creationId xmlns:p14="http://schemas.microsoft.com/office/powerpoint/2010/main" val="3027022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A82F-FD66-4F5D-DB85-966E2F5545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D03762-A2D2-CDB6-5721-53D138AE7F4C}"/>
              </a:ext>
            </a:extLst>
          </p:cNvPr>
          <p:cNvSpPr>
            <a:spLocks noGrp="1"/>
          </p:cNvSpPr>
          <p:nvPr>
            <p:ph type="sldNum" sz="quarter" idx="12"/>
          </p:nvPr>
        </p:nvSpPr>
        <p:spPr/>
        <p:txBody>
          <a:bodyPr/>
          <a:lstStyle/>
          <a:p>
            <a:fld id="{27CDDC79-9182-4F73-A31D-1D235784DB13}" type="slidenum">
              <a:rPr lang="en-US" smtClean="0"/>
              <a:t>50</a:t>
            </a:fld>
            <a:endParaRPr lang="en-US"/>
          </a:p>
        </p:txBody>
      </p:sp>
      <p:sp>
        <p:nvSpPr>
          <p:cNvPr id="9" name="TextBox 8">
            <a:extLst>
              <a:ext uri="{FF2B5EF4-FFF2-40B4-BE49-F238E27FC236}">
                <a16:creationId xmlns:a16="http://schemas.microsoft.com/office/drawing/2014/main" id="{261F4AE4-6E82-70C6-C6FF-C9F49FBEB9A6}"/>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(colors) and temperature change (x-axis) on the frequency of annual deficit in irrigation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FF3AA217-A426-50BF-F68B-027D49E92483}"/>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A0BFCC9D-ADE3-C74D-7ECD-59030A900577}"/>
              </a:ext>
            </a:extLst>
          </p:cNvPr>
          <p:cNvSpPr txBox="1"/>
          <p:nvPr/>
        </p:nvSpPr>
        <p:spPr>
          <a:xfrm>
            <a:off x="7499231" y="1756437"/>
            <a:ext cx="3039229" cy="369332"/>
          </a:xfrm>
          <a:prstGeom prst="rect">
            <a:avLst/>
          </a:prstGeom>
          <a:noFill/>
        </p:spPr>
        <p:txBody>
          <a:bodyPr wrap="square" rtlCol="0">
            <a:spAutoFit/>
          </a:bodyPr>
          <a:lstStyle/>
          <a:p>
            <a:pPr algn="ctr"/>
            <a:r>
              <a:rPr lang="en-US" dirty="0"/>
              <a:t>Policy PE</a:t>
            </a:r>
          </a:p>
        </p:txBody>
      </p:sp>
      <p:pic>
        <p:nvPicPr>
          <p:cNvPr id="3" name="Picture 2" descr="A graph of a graph showing the growth of a temperature&#10;&#10;AI-generated content may be incorrect.">
            <a:extLst>
              <a:ext uri="{FF2B5EF4-FFF2-40B4-BE49-F238E27FC236}">
                <a16:creationId xmlns:a16="http://schemas.microsoft.com/office/drawing/2014/main" id="{4D1D8284-7A58-4DEE-E786-5130EF834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75" y="2210111"/>
            <a:ext cx="5486400" cy="411480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5E27DEAA-F277-ECDF-7C16-24AF540A1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486" y="2188010"/>
            <a:ext cx="5486400" cy="4114800"/>
          </a:xfrm>
          <a:prstGeom prst="rect">
            <a:avLst/>
          </a:prstGeom>
        </p:spPr>
      </p:pic>
    </p:spTree>
    <p:extLst>
      <p:ext uri="{BB962C8B-B14F-4D97-AF65-F5344CB8AC3E}">
        <p14:creationId xmlns:p14="http://schemas.microsoft.com/office/powerpoint/2010/main" val="175421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1A0CF-D832-5790-C8EE-09A4F87A09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56F2FD-3795-EFE9-D32F-05EA3FD3E53E}"/>
              </a:ext>
            </a:extLst>
          </p:cNvPr>
          <p:cNvSpPr>
            <a:spLocks noGrp="1"/>
          </p:cNvSpPr>
          <p:nvPr>
            <p:ph type="sldNum" sz="quarter" idx="12"/>
          </p:nvPr>
        </p:nvSpPr>
        <p:spPr/>
        <p:txBody>
          <a:bodyPr/>
          <a:lstStyle/>
          <a:p>
            <a:fld id="{27CDDC79-9182-4F73-A31D-1D235784DB13}" type="slidenum">
              <a:rPr lang="en-US" smtClean="0"/>
              <a:t>51</a:t>
            </a:fld>
            <a:endParaRPr lang="en-US"/>
          </a:p>
        </p:txBody>
      </p:sp>
      <p:sp>
        <p:nvSpPr>
          <p:cNvPr id="9" name="TextBox 8">
            <a:extLst>
              <a:ext uri="{FF2B5EF4-FFF2-40B4-BE49-F238E27FC236}">
                <a16:creationId xmlns:a16="http://schemas.microsoft.com/office/drawing/2014/main" id="{E920D8F8-7124-1640-BA35-3CC55CEBCFEF}"/>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irrigation deliveries.</a:t>
            </a:r>
          </a:p>
          <a:p>
            <a:endParaRPr lang="en-US" sz="2000" b="1" dirty="0"/>
          </a:p>
          <a:p>
            <a:r>
              <a:rPr lang="en-US" sz="2000" b="1" dirty="0"/>
              <a:t>No change in temperature</a:t>
            </a:r>
          </a:p>
        </p:txBody>
      </p:sp>
      <p:sp>
        <p:nvSpPr>
          <p:cNvPr id="10" name="TextBox 9">
            <a:extLst>
              <a:ext uri="{FF2B5EF4-FFF2-40B4-BE49-F238E27FC236}">
                <a16:creationId xmlns:a16="http://schemas.microsoft.com/office/drawing/2014/main" id="{529792F7-7F3F-4C8B-57D1-F481C03522DA}"/>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709D1F83-7F07-2EC6-B0FD-299A6C02F580}"/>
              </a:ext>
            </a:extLst>
          </p:cNvPr>
          <p:cNvSpPr txBox="1"/>
          <p:nvPr/>
        </p:nvSpPr>
        <p:spPr>
          <a:xfrm>
            <a:off x="7514471" y="1767894"/>
            <a:ext cx="3039229" cy="369332"/>
          </a:xfrm>
          <a:prstGeom prst="rect">
            <a:avLst/>
          </a:prstGeom>
          <a:noFill/>
        </p:spPr>
        <p:txBody>
          <a:bodyPr wrap="square" rtlCol="0">
            <a:spAutoFit/>
          </a:bodyPr>
          <a:lstStyle/>
          <a:p>
            <a:pPr algn="ctr"/>
            <a:r>
              <a:rPr lang="en-US" dirty="0"/>
              <a:t>Policy PE</a:t>
            </a:r>
          </a:p>
        </p:txBody>
      </p:sp>
      <p:pic>
        <p:nvPicPr>
          <p:cNvPr id="3" name="Picture 2" descr="A graph with a line graph and numbers&#10;&#10;AI-generated content may be incorrect.">
            <a:extLst>
              <a:ext uri="{FF2B5EF4-FFF2-40B4-BE49-F238E27FC236}">
                <a16:creationId xmlns:a16="http://schemas.microsoft.com/office/drawing/2014/main" id="{ACDF6140-5C59-4D91-C998-0904F1EA3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10" y="2340268"/>
            <a:ext cx="5486400" cy="4114800"/>
          </a:xfrm>
          <a:prstGeom prst="rect">
            <a:avLst/>
          </a:prstGeom>
        </p:spPr>
      </p:pic>
      <p:pic>
        <p:nvPicPr>
          <p:cNvPr id="7" name="Picture 6" descr="A graph with a line and a graph with numbers&#10;&#10;AI-generated content may be incorrect.">
            <a:extLst>
              <a:ext uri="{FF2B5EF4-FFF2-40B4-BE49-F238E27FC236}">
                <a16:creationId xmlns:a16="http://schemas.microsoft.com/office/drawing/2014/main" id="{5EAEE576-ED7F-A7CC-11E1-EF95699CC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210" y="2340268"/>
            <a:ext cx="5486400" cy="4114800"/>
          </a:xfrm>
          <a:prstGeom prst="rect">
            <a:avLst/>
          </a:prstGeom>
        </p:spPr>
      </p:pic>
    </p:spTree>
    <p:extLst>
      <p:ext uri="{BB962C8B-B14F-4D97-AF65-F5344CB8AC3E}">
        <p14:creationId xmlns:p14="http://schemas.microsoft.com/office/powerpoint/2010/main" val="3046672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D195B9-1BF0-42A3-AA93-48E2D2EBFAED}"/>
              </a:ext>
            </a:extLst>
          </p:cNvPr>
          <p:cNvSpPr>
            <a:spLocks noGrp="1"/>
          </p:cNvSpPr>
          <p:nvPr>
            <p:ph type="sldNum" sz="quarter" idx="12"/>
          </p:nvPr>
        </p:nvSpPr>
        <p:spPr/>
        <p:txBody>
          <a:bodyPr/>
          <a:lstStyle/>
          <a:p>
            <a:fld id="{27CDDC79-9182-4F73-A31D-1D235784DB13}" type="slidenum">
              <a:rPr lang="en-US" smtClean="0"/>
              <a:t>52</a:t>
            </a:fld>
            <a:endParaRPr lang="en-US"/>
          </a:p>
        </p:txBody>
      </p:sp>
      <p:sp>
        <p:nvSpPr>
          <p:cNvPr id="5" name="TextBox 4">
            <a:extLst>
              <a:ext uri="{FF2B5EF4-FFF2-40B4-BE49-F238E27FC236}">
                <a16:creationId xmlns:a16="http://schemas.microsoft.com/office/drawing/2014/main" id="{1F91C50B-A393-7BB6-5B28-5C18437A06DA}"/>
              </a:ext>
            </a:extLst>
          </p:cNvPr>
          <p:cNvSpPr txBox="1"/>
          <p:nvPr/>
        </p:nvSpPr>
        <p:spPr>
          <a:xfrm>
            <a:off x="453911" y="210510"/>
            <a:ext cx="11189888" cy="954107"/>
          </a:xfrm>
          <a:prstGeom prst="rect">
            <a:avLst/>
          </a:prstGeom>
          <a:noFill/>
        </p:spPr>
        <p:txBody>
          <a:bodyPr wrap="square" rtlCol="0">
            <a:spAutoFit/>
          </a:bodyPr>
          <a:lstStyle/>
          <a:p>
            <a:r>
              <a:rPr lang="en-US" sz="2800" b="1" dirty="0"/>
              <a:t>Effect of climate and policy change (Metica)</a:t>
            </a:r>
          </a:p>
          <a:p>
            <a:r>
              <a:rPr lang="en-US" sz="2800" b="1" dirty="0"/>
              <a:t>Agricultural demand – Demand as in 2040</a:t>
            </a:r>
          </a:p>
        </p:txBody>
      </p:sp>
      <p:sp>
        <p:nvSpPr>
          <p:cNvPr id="12" name="TextBox 11">
            <a:extLst>
              <a:ext uri="{FF2B5EF4-FFF2-40B4-BE49-F238E27FC236}">
                <a16:creationId xmlns:a16="http://schemas.microsoft.com/office/drawing/2014/main" id="{2660D261-369F-1067-14F2-ACFF7CF7C3E5}"/>
              </a:ext>
            </a:extLst>
          </p:cNvPr>
          <p:cNvSpPr txBox="1"/>
          <p:nvPr/>
        </p:nvSpPr>
        <p:spPr>
          <a:xfrm>
            <a:off x="9259565" y="416780"/>
            <a:ext cx="2787655" cy="523220"/>
          </a:xfrm>
          <a:prstGeom prst="rect">
            <a:avLst/>
          </a:prstGeom>
          <a:noFill/>
        </p:spPr>
        <p:txBody>
          <a:bodyPr wrap="square" rtlCol="0">
            <a:spAutoFit/>
          </a:bodyPr>
          <a:lstStyle/>
          <a:p>
            <a:r>
              <a:rPr lang="en-US" sz="1400" dirty="0">
                <a:solidFill>
                  <a:srgbClr val="FF0000"/>
                </a:solidFill>
              </a:rPr>
              <a:t>Warning: color bars are different for the two scenarios</a:t>
            </a:r>
          </a:p>
        </p:txBody>
      </p:sp>
      <p:pic>
        <p:nvPicPr>
          <p:cNvPr id="3" name="Picture 2" descr="A diagram of a number of different colored squares&#10;&#10;AI-generated content may be incorrect.">
            <a:extLst>
              <a:ext uri="{FF2B5EF4-FFF2-40B4-BE49-F238E27FC236}">
                <a16:creationId xmlns:a16="http://schemas.microsoft.com/office/drawing/2014/main" id="{F9327302-09C3-E81A-CEB2-394AEC1AE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56" y="1235075"/>
            <a:ext cx="5486400" cy="5486400"/>
          </a:xfrm>
          <a:prstGeom prst="rect">
            <a:avLst/>
          </a:prstGeom>
        </p:spPr>
      </p:pic>
      <p:pic>
        <p:nvPicPr>
          <p:cNvPr id="9" name="Picture 8" descr="A diagram of different colors&#10;&#10;AI-generated content may be incorrect.">
            <a:extLst>
              <a:ext uri="{FF2B5EF4-FFF2-40B4-BE49-F238E27FC236}">
                <a16:creationId xmlns:a16="http://schemas.microsoft.com/office/drawing/2014/main" id="{7A91AF85-9ED0-E826-FDBF-5EA4FAA9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806" y="1235075"/>
            <a:ext cx="5486400" cy="5486400"/>
          </a:xfrm>
          <a:prstGeom prst="rect">
            <a:avLst/>
          </a:prstGeom>
        </p:spPr>
      </p:pic>
    </p:spTree>
    <p:extLst>
      <p:ext uri="{BB962C8B-B14F-4D97-AF65-F5344CB8AC3E}">
        <p14:creationId xmlns:p14="http://schemas.microsoft.com/office/powerpoint/2010/main" val="977500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FA8E-C5E3-6714-BDDB-4AE87BFD303E}"/>
              </a:ext>
            </a:extLst>
          </p:cNvPr>
          <p:cNvSpPr>
            <a:spLocks noGrp="1"/>
          </p:cNvSpPr>
          <p:nvPr>
            <p:ph type="title"/>
          </p:nvPr>
        </p:nvSpPr>
        <p:spPr/>
        <p:txBody>
          <a:bodyPr/>
          <a:lstStyle/>
          <a:p>
            <a:r>
              <a:rPr lang="en-US" dirty="0"/>
              <a:t>Livestock water deliveries</a:t>
            </a:r>
          </a:p>
        </p:txBody>
      </p:sp>
      <p:sp>
        <p:nvSpPr>
          <p:cNvPr id="4" name="Slide Number Placeholder 3">
            <a:extLst>
              <a:ext uri="{FF2B5EF4-FFF2-40B4-BE49-F238E27FC236}">
                <a16:creationId xmlns:a16="http://schemas.microsoft.com/office/drawing/2014/main" id="{09B44FFF-8A40-763C-46A0-FDC74EBF1E81}"/>
              </a:ext>
            </a:extLst>
          </p:cNvPr>
          <p:cNvSpPr>
            <a:spLocks noGrp="1"/>
          </p:cNvSpPr>
          <p:nvPr>
            <p:ph type="sldNum" sz="quarter" idx="12"/>
          </p:nvPr>
        </p:nvSpPr>
        <p:spPr/>
        <p:txBody>
          <a:bodyPr/>
          <a:lstStyle/>
          <a:p>
            <a:fld id="{27CDDC79-9182-4F73-A31D-1D235784DB13}" type="slidenum">
              <a:rPr lang="en-US" smtClean="0"/>
              <a:t>53</a:t>
            </a:fld>
            <a:endParaRPr lang="en-US"/>
          </a:p>
        </p:txBody>
      </p:sp>
    </p:spTree>
    <p:extLst>
      <p:ext uri="{BB962C8B-B14F-4D97-AF65-F5344CB8AC3E}">
        <p14:creationId xmlns:p14="http://schemas.microsoft.com/office/powerpoint/2010/main" val="3874674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6C226-D636-B339-2711-9296117468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158802-3E7C-E53B-92B7-EDFA790B0B99}"/>
              </a:ext>
            </a:extLst>
          </p:cNvPr>
          <p:cNvSpPr>
            <a:spLocks noGrp="1"/>
          </p:cNvSpPr>
          <p:nvPr>
            <p:ph type="sldNum" sz="quarter" idx="12"/>
          </p:nvPr>
        </p:nvSpPr>
        <p:spPr/>
        <p:txBody>
          <a:bodyPr/>
          <a:lstStyle/>
          <a:p>
            <a:fld id="{27CDDC79-9182-4F73-A31D-1D235784DB13}" type="slidenum">
              <a:rPr lang="en-US" smtClean="0"/>
              <a:t>54</a:t>
            </a:fld>
            <a:endParaRPr lang="en-US"/>
          </a:p>
        </p:txBody>
      </p:sp>
      <p:sp>
        <p:nvSpPr>
          <p:cNvPr id="9" name="TextBox 8">
            <a:extLst>
              <a:ext uri="{FF2B5EF4-FFF2-40B4-BE49-F238E27FC236}">
                <a16:creationId xmlns:a16="http://schemas.microsoft.com/office/drawing/2014/main" id="{C01A6F76-9873-D262-D3BE-DB8267A9A3AB}"/>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livestock water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D7B0E46B-5AAC-CA21-261B-F3FF96706BC4}"/>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BDF51144-B87A-53C2-1944-26BE75C5D849}"/>
              </a:ext>
            </a:extLst>
          </p:cNvPr>
          <p:cNvSpPr txBox="1"/>
          <p:nvPr/>
        </p:nvSpPr>
        <p:spPr>
          <a:xfrm>
            <a:off x="7502465" y="1752654"/>
            <a:ext cx="3039229" cy="369332"/>
          </a:xfrm>
          <a:prstGeom prst="rect">
            <a:avLst/>
          </a:prstGeom>
          <a:noFill/>
        </p:spPr>
        <p:txBody>
          <a:bodyPr wrap="square" rtlCol="0">
            <a:spAutoFit/>
          </a:bodyPr>
          <a:lstStyle/>
          <a:p>
            <a:pPr algn="ctr"/>
            <a:r>
              <a:rPr lang="en-US" dirty="0"/>
              <a:t>Policy PE</a:t>
            </a:r>
          </a:p>
        </p:txBody>
      </p:sp>
      <p:pic>
        <p:nvPicPr>
          <p:cNvPr id="3" name="Picture 2" descr="A graph with different colored lines&#10;&#10;AI-generated content may be incorrect.">
            <a:extLst>
              <a:ext uri="{FF2B5EF4-FFF2-40B4-BE49-F238E27FC236}">
                <a16:creationId xmlns:a16="http://schemas.microsoft.com/office/drawing/2014/main" id="{DF936320-5BBE-BE37-F0BF-EEB811303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69" y="2124781"/>
            <a:ext cx="5486400" cy="4114800"/>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504634C5-5D7E-69E2-F09D-3FA8E4E91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833" y="2121986"/>
            <a:ext cx="5486400" cy="4114800"/>
          </a:xfrm>
          <a:prstGeom prst="rect">
            <a:avLst/>
          </a:prstGeom>
        </p:spPr>
      </p:pic>
    </p:spTree>
    <p:extLst>
      <p:ext uri="{BB962C8B-B14F-4D97-AF65-F5344CB8AC3E}">
        <p14:creationId xmlns:p14="http://schemas.microsoft.com/office/powerpoint/2010/main" val="186331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C8727-77A6-C5D2-70B9-13CA4EBDCF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8ED60B-FAA7-15B6-D5C4-AE901532930D}"/>
              </a:ext>
            </a:extLst>
          </p:cNvPr>
          <p:cNvSpPr>
            <a:spLocks noGrp="1"/>
          </p:cNvSpPr>
          <p:nvPr>
            <p:ph type="sldNum" sz="quarter" idx="12"/>
          </p:nvPr>
        </p:nvSpPr>
        <p:spPr/>
        <p:txBody>
          <a:bodyPr/>
          <a:lstStyle/>
          <a:p>
            <a:fld id="{27CDDC79-9182-4F73-A31D-1D235784DB13}" type="slidenum">
              <a:rPr lang="en-US" smtClean="0"/>
              <a:t>55</a:t>
            </a:fld>
            <a:endParaRPr lang="en-US"/>
          </a:p>
        </p:txBody>
      </p:sp>
      <p:sp>
        <p:nvSpPr>
          <p:cNvPr id="9" name="TextBox 8">
            <a:extLst>
              <a:ext uri="{FF2B5EF4-FFF2-40B4-BE49-F238E27FC236}">
                <a16:creationId xmlns:a16="http://schemas.microsoft.com/office/drawing/2014/main" id="{F035A9BE-ACC8-56C7-7270-AF3AF69B3ECF}"/>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(colors) and temperature change (x-axis) on the frequency of annual deficit in livestock water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B65AB200-B6E9-BC00-2D8E-6E9430A35FBB}"/>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36633F2B-8AC8-6513-FB04-EDB8A647EA1F}"/>
              </a:ext>
            </a:extLst>
          </p:cNvPr>
          <p:cNvSpPr txBox="1"/>
          <p:nvPr/>
        </p:nvSpPr>
        <p:spPr>
          <a:xfrm>
            <a:off x="7502465" y="1752654"/>
            <a:ext cx="3039229" cy="369332"/>
          </a:xfrm>
          <a:prstGeom prst="rect">
            <a:avLst/>
          </a:prstGeom>
          <a:noFill/>
        </p:spPr>
        <p:txBody>
          <a:bodyPr wrap="square" rtlCol="0">
            <a:spAutoFit/>
          </a:bodyPr>
          <a:lstStyle/>
          <a:p>
            <a:pPr algn="ctr"/>
            <a:r>
              <a:rPr lang="en-US" dirty="0"/>
              <a:t>Policy PE</a:t>
            </a:r>
          </a:p>
        </p:txBody>
      </p:sp>
      <p:pic>
        <p:nvPicPr>
          <p:cNvPr id="3" name="Picture 2" descr="A graph with different colored lines&#10;&#10;AI-generated content may be incorrect.">
            <a:extLst>
              <a:ext uri="{FF2B5EF4-FFF2-40B4-BE49-F238E27FC236}">
                <a16:creationId xmlns:a16="http://schemas.microsoft.com/office/drawing/2014/main" id="{AE70C237-0A69-2CEB-0F44-3D3152A97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45" y="2241550"/>
            <a:ext cx="5486400" cy="411480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365DA37A-BD8C-A00B-556B-25F9F4D72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79" y="2202545"/>
            <a:ext cx="5486400" cy="4114800"/>
          </a:xfrm>
          <a:prstGeom prst="rect">
            <a:avLst/>
          </a:prstGeom>
        </p:spPr>
      </p:pic>
    </p:spTree>
    <p:extLst>
      <p:ext uri="{BB962C8B-B14F-4D97-AF65-F5344CB8AC3E}">
        <p14:creationId xmlns:p14="http://schemas.microsoft.com/office/powerpoint/2010/main" val="2427625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A35EE-4F2E-DE0E-BCDE-202690512F3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3ACB00-C926-5FFF-8CAC-F449BF16C763}"/>
              </a:ext>
            </a:extLst>
          </p:cNvPr>
          <p:cNvSpPr>
            <a:spLocks noGrp="1"/>
          </p:cNvSpPr>
          <p:nvPr>
            <p:ph type="sldNum" sz="quarter" idx="12"/>
          </p:nvPr>
        </p:nvSpPr>
        <p:spPr/>
        <p:txBody>
          <a:bodyPr/>
          <a:lstStyle/>
          <a:p>
            <a:fld id="{27CDDC79-9182-4F73-A31D-1D235784DB13}" type="slidenum">
              <a:rPr lang="en-US" smtClean="0"/>
              <a:t>56</a:t>
            </a:fld>
            <a:endParaRPr lang="en-US"/>
          </a:p>
        </p:txBody>
      </p:sp>
      <p:sp>
        <p:nvSpPr>
          <p:cNvPr id="9" name="TextBox 8">
            <a:extLst>
              <a:ext uri="{FF2B5EF4-FFF2-40B4-BE49-F238E27FC236}">
                <a16:creationId xmlns:a16="http://schemas.microsoft.com/office/drawing/2014/main" id="{65700AFA-2E01-9537-F392-B634EDE940EF}"/>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livestock water deliveries.</a:t>
            </a:r>
          </a:p>
          <a:p>
            <a:endParaRPr lang="en-US" sz="2000" b="1" dirty="0"/>
          </a:p>
          <a:p>
            <a:r>
              <a:rPr lang="en-US" sz="2000" b="1" dirty="0"/>
              <a:t>No change in temperature</a:t>
            </a:r>
          </a:p>
        </p:txBody>
      </p:sp>
      <p:sp>
        <p:nvSpPr>
          <p:cNvPr id="10" name="TextBox 9">
            <a:extLst>
              <a:ext uri="{FF2B5EF4-FFF2-40B4-BE49-F238E27FC236}">
                <a16:creationId xmlns:a16="http://schemas.microsoft.com/office/drawing/2014/main" id="{9C113928-587D-7BC6-DABA-4AD3A7ED38F2}"/>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44A3CA5E-E2BC-BF8C-DBA7-EDE401E1BD55}"/>
              </a:ext>
            </a:extLst>
          </p:cNvPr>
          <p:cNvSpPr txBox="1"/>
          <p:nvPr/>
        </p:nvSpPr>
        <p:spPr>
          <a:xfrm>
            <a:off x="6942971" y="1756437"/>
            <a:ext cx="3039229" cy="369332"/>
          </a:xfrm>
          <a:prstGeom prst="rect">
            <a:avLst/>
          </a:prstGeom>
          <a:noFill/>
        </p:spPr>
        <p:txBody>
          <a:bodyPr wrap="square" rtlCol="0">
            <a:spAutoFit/>
          </a:bodyPr>
          <a:lstStyle/>
          <a:p>
            <a:pPr algn="ctr"/>
            <a:r>
              <a:rPr lang="en-US" dirty="0"/>
              <a:t>Policy PE</a:t>
            </a:r>
          </a:p>
        </p:txBody>
      </p:sp>
      <p:pic>
        <p:nvPicPr>
          <p:cNvPr id="3" name="Picture 2" descr="A graph with different colored lines&#10;&#10;AI-generated content may be incorrect.">
            <a:extLst>
              <a:ext uri="{FF2B5EF4-FFF2-40B4-BE49-F238E27FC236}">
                <a16:creationId xmlns:a16="http://schemas.microsoft.com/office/drawing/2014/main" id="{20531A5A-9820-AAA4-C8F6-6EEEF6C01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54" y="2178159"/>
            <a:ext cx="5486400" cy="4114800"/>
          </a:xfrm>
          <a:prstGeom prst="rect">
            <a:avLst/>
          </a:prstGeom>
        </p:spPr>
      </p:pic>
      <p:pic>
        <p:nvPicPr>
          <p:cNvPr id="13" name="Picture 12" descr="A graph with numbers and lines&#10;&#10;AI-generated content may be incorrect.">
            <a:extLst>
              <a:ext uri="{FF2B5EF4-FFF2-40B4-BE49-F238E27FC236}">
                <a16:creationId xmlns:a16="http://schemas.microsoft.com/office/drawing/2014/main" id="{B4F29E3E-2805-58EE-4A51-C0C3B9911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348" y="2125769"/>
            <a:ext cx="5486400" cy="4114800"/>
          </a:xfrm>
          <a:prstGeom prst="rect">
            <a:avLst/>
          </a:prstGeom>
        </p:spPr>
      </p:pic>
    </p:spTree>
    <p:extLst>
      <p:ext uri="{BB962C8B-B14F-4D97-AF65-F5344CB8AC3E}">
        <p14:creationId xmlns:p14="http://schemas.microsoft.com/office/powerpoint/2010/main" val="1305105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AD956-04A8-F3BB-5F50-34AF8E8C82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350BBF-C44F-DCF6-B1F8-783DA107D9E4}"/>
              </a:ext>
            </a:extLst>
          </p:cNvPr>
          <p:cNvSpPr>
            <a:spLocks noGrp="1"/>
          </p:cNvSpPr>
          <p:nvPr>
            <p:ph type="sldNum" sz="quarter" idx="12"/>
          </p:nvPr>
        </p:nvSpPr>
        <p:spPr/>
        <p:txBody>
          <a:bodyPr/>
          <a:lstStyle/>
          <a:p>
            <a:fld id="{27CDDC79-9182-4F73-A31D-1D235784DB13}" type="slidenum">
              <a:rPr lang="en-US" smtClean="0"/>
              <a:t>57</a:t>
            </a:fld>
            <a:endParaRPr lang="en-US"/>
          </a:p>
        </p:txBody>
      </p:sp>
      <p:sp>
        <p:nvSpPr>
          <p:cNvPr id="5" name="TextBox 4">
            <a:extLst>
              <a:ext uri="{FF2B5EF4-FFF2-40B4-BE49-F238E27FC236}">
                <a16:creationId xmlns:a16="http://schemas.microsoft.com/office/drawing/2014/main" id="{14721691-D382-3F73-A711-86E4E3D135AD}"/>
              </a:ext>
            </a:extLst>
          </p:cNvPr>
          <p:cNvSpPr txBox="1"/>
          <p:nvPr/>
        </p:nvSpPr>
        <p:spPr>
          <a:xfrm>
            <a:off x="453911" y="210510"/>
            <a:ext cx="11189888" cy="954107"/>
          </a:xfrm>
          <a:prstGeom prst="rect">
            <a:avLst/>
          </a:prstGeom>
          <a:noFill/>
        </p:spPr>
        <p:txBody>
          <a:bodyPr wrap="square" rtlCol="0">
            <a:spAutoFit/>
          </a:bodyPr>
          <a:lstStyle/>
          <a:p>
            <a:r>
              <a:rPr lang="en-US" sz="2800" b="1" dirty="0"/>
              <a:t>Effect of climate and policy change (Metica)</a:t>
            </a:r>
          </a:p>
          <a:p>
            <a:r>
              <a:rPr lang="en-US" sz="2800" b="1" dirty="0"/>
              <a:t>Livestock demand – Demand as in 2040</a:t>
            </a:r>
          </a:p>
        </p:txBody>
      </p:sp>
      <p:sp>
        <p:nvSpPr>
          <p:cNvPr id="10" name="TextBox 9">
            <a:extLst>
              <a:ext uri="{FF2B5EF4-FFF2-40B4-BE49-F238E27FC236}">
                <a16:creationId xmlns:a16="http://schemas.microsoft.com/office/drawing/2014/main" id="{AA9DE1E0-57C5-7847-AEE8-B40636E7D8F5}"/>
              </a:ext>
            </a:extLst>
          </p:cNvPr>
          <p:cNvSpPr txBox="1"/>
          <p:nvPr/>
        </p:nvSpPr>
        <p:spPr>
          <a:xfrm>
            <a:off x="9259565" y="416780"/>
            <a:ext cx="2787655" cy="523220"/>
          </a:xfrm>
          <a:prstGeom prst="rect">
            <a:avLst/>
          </a:prstGeom>
          <a:noFill/>
        </p:spPr>
        <p:txBody>
          <a:bodyPr wrap="square" rtlCol="0">
            <a:spAutoFit/>
          </a:bodyPr>
          <a:lstStyle/>
          <a:p>
            <a:r>
              <a:rPr lang="en-US" sz="1400" dirty="0">
                <a:solidFill>
                  <a:srgbClr val="FF0000"/>
                </a:solidFill>
              </a:rPr>
              <a:t>Warning: color bars are different for the two scenarios</a:t>
            </a:r>
          </a:p>
        </p:txBody>
      </p:sp>
      <p:pic>
        <p:nvPicPr>
          <p:cNvPr id="3" name="Picture 2" descr="A chart of different colored squares&#10;&#10;AI-generated content may be incorrect.">
            <a:extLst>
              <a:ext uri="{FF2B5EF4-FFF2-40B4-BE49-F238E27FC236}">
                <a16:creationId xmlns:a16="http://schemas.microsoft.com/office/drawing/2014/main" id="{46381BE4-63DD-9478-011F-BFFDFA458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55" y="1235075"/>
            <a:ext cx="5486400" cy="5486400"/>
          </a:xfrm>
          <a:prstGeom prst="rect">
            <a:avLst/>
          </a:prstGeom>
        </p:spPr>
      </p:pic>
      <p:pic>
        <p:nvPicPr>
          <p:cNvPr id="8" name="Picture 7" descr="A diagram of different colors&#10;&#10;AI-generated content may be incorrect.">
            <a:extLst>
              <a:ext uri="{FF2B5EF4-FFF2-40B4-BE49-F238E27FC236}">
                <a16:creationId xmlns:a16="http://schemas.microsoft.com/office/drawing/2014/main" id="{8A00B11E-962B-C83D-651C-9403AEA62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153" y="1146270"/>
            <a:ext cx="5486400" cy="5486400"/>
          </a:xfrm>
          <a:prstGeom prst="rect">
            <a:avLst/>
          </a:prstGeom>
        </p:spPr>
      </p:pic>
    </p:spTree>
    <p:extLst>
      <p:ext uri="{BB962C8B-B14F-4D97-AF65-F5344CB8AC3E}">
        <p14:creationId xmlns:p14="http://schemas.microsoft.com/office/powerpoint/2010/main" val="61064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8257-93DD-DDA1-8A19-223720E02C08}"/>
              </a:ext>
            </a:extLst>
          </p:cNvPr>
          <p:cNvSpPr>
            <a:spLocks noGrp="1"/>
          </p:cNvSpPr>
          <p:nvPr>
            <p:ph type="title"/>
          </p:nvPr>
        </p:nvSpPr>
        <p:spPr/>
        <p:txBody>
          <a:bodyPr/>
          <a:lstStyle/>
          <a:p>
            <a:r>
              <a:rPr lang="en-US" dirty="0"/>
              <a:t>Rural freshwater deliveries</a:t>
            </a:r>
          </a:p>
        </p:txBody>
      </p:sp>
      <p:sp>
        <p:nvSpPr>
          <p:cNvPr id="4" name="Slide Number Placeholder 3">
            <a:extLst>
              <a:ext uri="{FF2B5EF4-FFF2-40B4-BE49-F238E27FC236}">
                <a16:creationId xmlns:a16="http://schemas.microsoft.com/office/drawing/2014/main" id="{6E629F18-6A36-EF8F-5CDE-207E80CCA0E6}"/>
              </a:ext>
            </a:extLst>
          </p:cNvPr>
          <p:cNvSpPr>
            <a:spLocks noGrp="1"/>
          </p:cNvSpPr>
          <p:nvPr>
            <p:ph type="sldNum" sz="quarter" idx="12"/>
          </p:nvPr>
        </p:nvSpPr>
        <p:spPr/>
        <p:txBody>
          <a:bodyPr/>
          <a:lstStyle/>
          <a:p>
            <a:fld id="{27CDDC79-9182-4F73-A31D-1D235784DB13}" type="slidenum">
              <a:rPr lang="en-US" smtClean="0"/>
              <a:t>58</a:t>
            </a:fld>
            <a:endParaRPr lang="en-US"/>
          </a:p>
        </p:txBody>
      </p:sp>
    </p:spTree>
    <p:extLst>
      <p:ext uri="{BB962C8B-B14F-4D97-AF65-F5344CB8AC3E}">
        <p14:creationId xmlns:p14="http://schemas.microsoft.com/office/powerpoint/2010/main" val="680780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5436F-779A-3F8D-35AE-9B7C7E62A3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320420-BC99-3762-6F0F-A2B261EFEAF7}"/>
              </a:ext>
            </a:extLst>
          </p:cNvPr>
          <p:cNvSpPr>
            <a:spLocks noGrp="1"/>
          </p:cNvSpPr>
          <p:nvPr>
            <p:ph type="sldNum" sz="quarter" idx="12"/>
          </p:nvPr>
        </p:nvSpPr>
        <p:spPr/>
        <p:txBody>
          <a:bodyPr/>
          <a:lstStyle/>
          <a:p>
            <a:fld id="{27CDDC79-9182-4F73-A31D-1D235784DB13}" type="slidenum">
              <a:rPr lang="en-US" smtClean="0"/>
              <a:t>59</a:t>
            </a:fld>
            <a:endParaRPr lang="en-US"/>
          </a:p>
        </p:txBody>
      </p:sp>
      <p:sp>
        <p:nvSpPr>
          <p:cNvPr id="9" name="TextBox 8">
            <a:extLst>
              <a:ext uri="{FF2B5EF4-FFF2-40B4-BE49-F238E27FC236}">
                <a16:creationId xmlns:a16="http://schemas.microsoft.com/office/drawing/2014/main" id="{F7E6C14B-4D34-8A40-4984-A51A7423F29A}"/>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rural freshwater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A9B78EB1-636A-8F65-D056-F3819E4FF439}"/>
              </a:ext>
            </a:extLst>
          </p:cNvPr>
          <p:cNvSpPr txBox="1"/>
          <p:nvPr/>
        </p:nvSpPr>
        <p:spPr>
          <a:xfrm>
            <a:off x="1498994"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67AC8C11-3296-6CDE-0A13-A9994C66B589}"/>
              </a:ext>
            </a:extLst>
          </p:cNvPr>
          <p:cNvSpPr txBox="1"/>
          <p:nvPr/>
        </p:nvSpPr>
        <p:spPr>
          <a:xfrm>
            <a:off x="6942971" y="1756437"/>
            <a:ext cx="3039229" cy="369332"/>
          </a:xfrm>
          <a:prstGeom prst="rect">
            <a:avLst/>
          </a:prstGeom>
          <a:noFill/>
        </p:spPr>
        <p:txBody>
          <a:bodyPr wrap="square" rtlCol="0">
            <a:spAutoFit/>
          </a:bodyPr>
          <a:lstStyle/>
          <a:p>
            <a:pPr algn="ctr"/>
            <a:r>
              <a:rPr lang="en-US" dirty="0"/>
              <a:t>Policy PE</a:t>
            </a:r>
          </a:p>
        </p:txBody>
      </p:sp>
      <p:pic>
        <p:nvPicPr>
          <p:cNvPr id="3" name="Picture 2" descr="A graph of different colored lines&#10;&#10;AI-generated content may be incorrect.">
            <a:extLst>
              <a:ext uri="{FF2B5EF4-FFF2-40B4-BE49-F238E27FC236}">
                <a16:creationId xmlns:a16="http://schemas.microsoft.com/office/drawing/2014/main" id="{8B48475B-ABC7-12F1-FE4D-0DBAA82B7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74" y="2125769"/>
            <a:ext cx="5486400" cy="4114800"/>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DE2CC829-E447-99E7-5DCB-C2F9C572A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125769"/>
            <a:ext cx="5486400" cy="4114800"/>
          </a:xfrm>
          <a:prstGeom prst="rect">
            <a:avLst/>
          </a:prstGeom>
        </p:spPr>
      </p:pic>
    </p:spTree>
    <p:extLst>
      <p:ext uri="{BB962C8B-B14F-4D97-AF65-F5344CB8AC3E}">
        <p14:creationId xmlns:p14="http://schemas.microsoft.com/office/powerpoint/2010/main" val="422505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8B4-717E-3753-0DFD-6759D1AF76E9}"/>
              </a:ext>
            </a:extLst>
          </p:cNvPr>
          <p:cNvSpPr>
            <a:spLocks noGrp="1"/>
          </p:cNvSpPr>
          <p:nvPr>
            <p:ph type="title"/>
          </p:nvPr>
        </p:nvSpPr>
        <p:spPr>
          <a:xfrm>
            <a:off x="838200" y="253292"/>
            <a:ext cx="10515600" cy="522961"/>
          </a:xfrm>
        </p:spPr>
        <p:txBody>
          <a:bodyPr>
            <a:normAutofit fontScale="90000"/>
          </a:bodyPr>
          <a:lstStyle/>
          <a:p>
            <a:r>
              <a:rPr lang="en-US" dirty="0"/>
              <a:t>Policies</a:t>
            </a:r>
          </a:p>
        </p:txBody>
      </p:sp>
      <p:sp>
        <p:nvSpPr>
          <p:cNvPr id="3" name="Content Placeholder 2">
            <a:extLst>
              <a:ext uri="{FF2B5EF4-FFF2-40B4-BE49-F238E27FC236}">
                <a16:creationId xmlns:a16="http://schemas.microsoft.com/office/drawing/2014/main" id="{DEF430B5-4D70-58ED-D931-CC5548C63475}"/>
              </a:ext>
            </a:extLst>
          </p:cNvPr>
          <p:cNvSpPr>
            <a:spLocks noGrp="1"/>
          </p:cNvSpPr>
          <p:nvPr>
            <p:ph idx="1"/>
          </p:nvPr>
        </p:nvSpPr>
        <p:spPr>
          <a:xfrm>
            <a:off x="838200" y="1049371"/>
            <a:ext cx="10515600" cy="5127762"/>
          </a:xfrm>
        </p:spPr>
        <p:txBody>
          <a:bodyPr>
            <a:normAutofit fontScale="92500" lnSpcReduction="20000"/>
          </a:bodyPr>
          <a:lstStyle/>
          <a:p>
            <a:r>
              <a:rPr lang="en-US" dirty="0"/>
              <a:t>First Come First Served (FCFS)</a:t>
            </a:r>
            <a:br>
              <a:rPr lang="en-US" dirty="0"/>
            </a:br>
            <a:br>
              <a:rPr lang="en-US" dirty="0"/>
            </a:br>
            <a:r>
              <a:rPr lang="en-US" sz="2000" dirty="0"/>
              <a:t>This dispatch order is meant to represent the way water is currently allocated to the different users across the basin. This is not the allocation intended by the state government.</a:t>
            </a:r>
          </a:p>
          <a:p>
            <a:pPr marL="800100" lvl="1" indent="-342900">
              <a:buAutoNum type="arabicPeriod"/>
            </a:pPr>
            <a:r>
              <a:rPr lang="en-US" sz="1600" dirty="0"/>
              <a:t>Urban customers</a:t>
            </a:r>
          </a:p>
          <a:p>
            <a:pPr marL="800100" lvl="1" indent="-342900">
              <a:buAutoNum type="arabicPeriod"/>
            </a:pPr>
            <a:r>
              <a:rPr lang="en-US" sz="1600" dirty="0"/>
              <a:t>Agricultural customers</a:t>
            </a:r>
          </a:p>
          <a:p>
            <a:pPr marL="800100" lvl="1" indent="-342900">
              <a:buAutoNum type="arabicPeriod"/>
            </a:pPr>
            <a:r>
              <a:rPr lang="en-US" sz="1600" dirty="0"/>
              <a:t>Livestock customers</a:t>
            </a:r>
          </a:p>
          <a:p>
            <a:pPr marL="800100" lvl="1" indent="-342900">
              <a:buAutoNum type="arabicPeriod"/>
            </a:pPr>
            <a:r>
              <a:rPr lang="en-US" sz="1600" dirty="0"/>
              <a:t>Rural customers</a:t>
            </a:r>
          </a:p>
          <a:p>
            <a:pPr marL="800100" lvl="1" indent="-342900">
              <a:buAutoNum type="arabicPeriod"/>
            </a:pPr>
            <a:r>
              <a:rPr lang="en-US" sz="1600" dirty="0"/>
              <a:t>Minimum flow requirements not enforced </a:t>
            </a:r>
            <a:br>
              <a:rPr lang="en-US" dirty="0"/>
            </a:br>
            <a:endParaRPr lang="en-US" dirty="0"/>
          </a:p>
          <a:p>
            <a:r>
              <a:rPr lang="en-US" dirty="0"/>
              <a:t>Policy enforced (PE)</a:t>
            </a:r>
            <a:br>
              <a:rPr lang="en-US" dirty="0"/>
            </a:br>
            <a:br>
              <a:rPr lang="en-US" sz="2000" dirty="0"/>
            </a:br>
            <a:r>
              <a:rPr lang="en-US" sz="2000" dirty="0"/>
              <a:t>This dispatch order is meant to represent the allocation the  wants to be respected across the basin:</a:t>
            </a:r>
          </a:p>
          <a:p>
            <a:pPr marL="800100" lvl="1" indent="-342900">
              <a:buAutoNum type="arabicPeriod"/>
            </a:pPr>
            <a:r>
              <a:rPr lang="en-US" sz="1800" dirty="0"/>
              <a:t>Minimum flow requirements enforced</a:t>
            </a:r>
          </a:p>
          <a:p>
            <a:pPr marL="800100" lvl="1" indent="-342900">
              <a:buAutoNum type="arabicPeriod"/>
            </a:pPr>
            <a:r>
              <a:rPr lang="en-US" sz="1800" dirty="0"/>
              <a:t>Urban customers</a:t>
            </a:r>
          </a:p>
          <a:p>
            <a:pPr marL="800100" lvl="1" indent="-342900">
              <a:buAutoNum type="arabicPeriod"/>
            </a:pPr>
            <a:r>
              <a:rPr lang="en-US" sz="1800" dirty="0"/>
              <a:t>Rural customers</a:t>
            </a:r>
          </a:p>
          <a:p>
            <a:pPr marL="800100" lvl="1" indent="-342900">
              <a:buAutoNum type="arabicPeriod"/>
            </a:pPr>
            <a:r>
              <a:rPr lang="en-US" sz="1800" dirty="0"/>
              <a:t>Agricultural customers</a:t>
            </a:r>
          </a:p>
          <a:p>
            <a:pPr marL="800100" lvl="1" indent="-342900">
              <a:buAutoNum type="arabicPeriod"/>
            </a:pPr>
            <a:r>
              <a:rPr lang="en-US" sz="1800" dirty="0"/>
              <a:t>Livestock customers</a:t>
            </a:r>
          </a:p>
          <a:p>
            <a:pPr marL="800100" lvl="1" indent="-342900">
              <a:buAutoNum type="arabicPeriod"/>
            </a:pPr>
            <a:endParaRPr lang="en-US" sz="1800" dirty="0"/>
          </a:p>
        </p:txBody>
      </p:sp>
      <p:sp>
        <p:nvSpPr>
          <p:cNvPr id="4" name="Slide Number Placeholder 3">
            <a:extLst>
              <a:ext uri="{FF2B5EF4-FFF2-40B4-BE49-F238E27FC236}">
                <a16:creationId xmlns:a16="http://schemas.microsoft.com/office/drawing/2014/main" id="{0240A28B-0859-1E57-8E79-CB03966709B6}"/>
              </a:ext>
            </a:extLst>
          </p:cNvPr>
          <p:cNvSpPr>
            <a:spLocks noGrp="1"/>
          </p:cNvSpPr>
          <p:nvPr>
            <p:ph type="sldNum" sz="quarter" idx="12"/>
          </p:nvPr>
        </p:nvSpPr>
        <p:spPr/>
        <p:txBody>
          <a:bodyPr/>
          <a:lstStyle/>
          <a:p>
            <a:fld id="{27CDDC79-9182-4F73-A31D-1D235784DB13}" type="slidenum">
              <a:rPr lang="en-US" smtClean="0"/>
              <a:t>6</a:t>
            </a:fld>
            <a:endParaRPr lang="en-US"/>
          </a:p>
        </p:txBody>
      </p:sp>
    </p:spTree>
    <p:extLst>
      <p:ext uri="{BB962C8B-B14F-4D97-AF65-F5344CB8AC3E}">
        <p14:creationId xmlns:p14="http://schemas.microsoft.com/office/powerpoint/2010/main" val="81982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43DC-D9A2-38BC-A57A-05B37C9A037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9F9113-DF53-67DA-49F8-A2973F2D300F}"/>
              </a:ext>
            </a:extLst>
          </p:cNvPr>
          <p:cNvSpPr>
            <a:spLocks noGrp="1"/>
          </p:cNvSpPr>
          <p:nvPr>
            <p:ph type="sldNum" sz="quarter" idx="12"/>
          </p:nvPr>
        </p:nvSpPr>
        <p:spPr/>
        <p:txBody>
          <a:bodyPr/>
          <a:lstStyle/>
          <a:p>
            <a:fld id="{27CDDC79-9182-4F73-A31D-1D235784DB13}" type="slidenum">
              <a:rPr lang="en-US" smtClean="0"/>
              <a:t>60</a:t>
            </a:fld>
            <a:endParaRPr lang="en-US"/>
          </a:p>
        </p:txBody>
      </p:sp>
      <p:sp>
        <p:nvSpPr>
          <p:cNvPr id="9" name="TextBox 8">
            <a:extLst>
              <a:ext uri="{FF2B5EF4-FFF2-40B4-BE49-F238E27FC236}">
                <a16:creationId xmlns:a16="http://schemas.microsoft.com/office/drawing/2014/main" id="{ABA74756-16D5-3902-B308-AB112E6453B1}"/>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(colors) and temperature change (x-axis) on the frequency of annual deficit in rural freshwater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2F84F35C-C5CC-39A8-6AF4-DF316EDBEB6F}"/>
              </a:ext>
            </a:extLst>
          </p:cNvPr>
          <p:cNvSpPr txBox="1"/>
          <p:nvPr/>
        </p:nvSpPr>
        <p:spPr>
          <a:xfrm>
            <a:off x="1498994"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FCD8189D-B849-672E-F099-4CB5FB301BDF}"/>
              </a:ext>
            </a:extLst>
          </p:cNvPr>
          <p:cNvSpPr txBox="1"/>
          <p:nvPr/>
        </p:nvSpPr>
        <p:spPr>
          <a:xfrm>
            <a:off x="6942971" y="1756437"/>
            <a:ext cx="3039229" cy="369332"/>
          </a:xfrm>
          <a:prstGeom prst="rect">
            <a:avLst/>
          </a:prstGeom>
          <a:noFill/>
        </p:spPr>
        <p:txBody>
          <a:bodyPr wrap="square" rtlCol="0">
            <a:spAutoFit/>
          </a:bodyPr>
          <a:lstStyle/>
          <a:p>
            <a:pPr algn="ctr"/>
            <a:r>
              <a:rPr lang="en-US" dirty="0"/>
              <a:t>Policy PE</a:t>
            </a:r>
          </a:p>
        </p:txBody>
      </p:sp>
      <p:pic>
        <p:nvPicPr>
          <p:cNvPr id="3" name="Picture 2" descr="A graph with different colored lines&#10;&#10;AI-generated content may be incorrect.">
            <a:extLst>
              <a:ext uri="{FF2B5EF4-FFF2-40B4-BE49-F238E27FC236}">
                <a16:creationId xmlns:a16="http://schemas.microsoft.com/office/drawing/2014/main" id="{C6D47447-8DB0-A173-72B7-B48153F06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72" y="2308855"/>
            <a:ext cx="5486400" cy="4114800"/>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95BD88D7-611D-3082-25E1-1792FBC0A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08855"/>
            <a:ext cx="5486400" cy="4114800"/>
          </a:xfrm>
          <a:prstGeom prst="rect">
            <a:avLst/>
          </a:prstGeom>
        </p:spPr>
      </p:pic>
    </p:spTree>
    <p:extLst>
      <p:ext uri="{BB962C8B-B14F-4D97-AF65-F5344CB8AC3E}">
        <p14:creationId xmlns:p14="http://schemas.microsoft.com/office/powerpoint/2010/main" val="955463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D401-9B5D-4BB5-67D8-F135429F96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8287F3-0AD8-67AE-3185-4840DA666915}"/>
              </a:ext>
            </a:extLst>
          </p:cNvPr>
          <p:cNvSpPr>
            <a:spLocks noGrp="1"/>
          </p:cNvSpPr>
          <p:nvPr>
            <p:ph type="sldNum" sz="quarter" idx="12"/>
          </p:nvPr>
        </p:nvSpPr>
        <p:spPr/>
        <p:txBody>
          <a:bodyPr/>
          <a:lstStyle/>
          <a:p>
            <a:fld id="{27CDDC79-9182-4F73-A31D-1D235784DB13}" type="slidenum">
              <a:rPr lang="en-US" smtClean="0"/>
              <a:t>61</a:t>
            </a:fld>
            <a:endParaRPr lang="en-US"/>
          </a:p>
        </p:txBody>
      </p:sp>
      <p:sp>
        <p:nvSpPr>
          <p:cNvPr id="9" name="TextBox 8">
            <a:extLst>
              <a:ext uri="{FF2B5EF4-FFF2-40B4-BE49-F238E27FC236}">
                <a16:creationId xmlns:a16="http://schemas.microsoft.com/office/drawing/2014/main" id="{B1E30874-A58C-109A-A809-AF05D2B163EC}"/>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rural freshwater deliveries.</a:t>
            </a:r>
          </a:p>
          <a:p>
            <a:endParaRPr lang="en-US" sz="2000" b="1" dirty="0"/>
          </a:p>
          <a:p>
            <a:r>
              <a:rPr lang="en-US" sz="2000" b="1" dirty="0"/>
              <a:t>No change in temperature</a:t>
            </a:r>
          </a:p>
        </p:txBody>
      </p:sp>
      <p:sp>
        <p:nvSpPr>
          <p:cNvPr id="10" name="TextBox 9">
            <a:extLst>
              <a:ext uri="{FF2B5EF4-FFF2-40B4-BE49-F238E27FC236}">
                <a16:creationId xmlns:a16="http://schemas.microsoft.com/office/drawing/2014/main" id="{D5BAEBFC-6FCC-DF4D-E250-0224DA3A15F6}"/>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21EB257D-C58A-0DD4-B514-7412B1A57809}"/>
              </a:ext>
            </a:extLst>
          </p:cNvPr>
          <p:cNvSpPr txBox="1"/>
          <p:nvPr/>
        </p:nvSpPr>
        <p:spPr>
          <a:xfrm>
            <a:off x="6942971" y="1756437"/>
            <a:ext cx="3039229" cy="369332"/>
          </a:xfrm>
          <a:prstGeom prst="rect">
            <a:avLst/>
          </a:prstGeom>
          <a:noFill/>
        </p:spPr>
        <p:txBody>
          <a:bodyPr wrap="square" rtlCol="0">
            <a:spAutoFit/>
          </a:bodyPr>
          <a:lstStyle/>
          <a:p>
            <a:pPr algn="ctr"/>
            <a:r>
              <a:rPr lang="en-US" dirty="0"/>
              <a:t>Policy PE</a:t>
            </a:r>
          </a:p>
        </p:txBody>
      </p:sp>
      <p:pic>
        <p:nvPicPr>
          <p:cNvPr id="3" name="Picture 2" descr="A graph with different colored lines&#10;&#10;AI-generated content may be incorrect.">
            <a:extLst>
              <a:ext uri="{FF2B5EF4-FFF2-40B4-BE49-F238E27FC236}">
                <a16:creationId xmlns:a16="http://schemas.microsoft.com/office/drawing/2014/main" id="{7B16AF19-C82F-FF39-FC32-A83F443E1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68" y="2210111"/>
            <a:ext cx="5486400" cy="4114800"/>
          </a:xfrm>
          <a:prstGeom prst="rect">
            <a:avLst/>
          </a:prstGeom>
        </p:spPr>
      </p:pic>
      <p:pic>
        <p:nvPicPr>
          <p:cNvPr id="7" name="Picture 6" descr="A graph with a line and a graph with numbers&#10;&#10;AI-generated content may be incorrect.">
            <a:extLst>
              <a:ext uri="{FF2B5EF4-FFF2-40B4-BE49-F238E27FC236}">
                <a16:creationId xmlns:a16="http://schemas.microsoft.com/office/drawing/2014/main" id="{56F0EEF5-DCE3-9342-ADF1-16CB53F0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183659"/>
            <a:ext cx="5486400" cy="4114800"/>
          </a:xfrm>
          <a:prstGeom prst="rect">
            <a:avLst/>
          </a:prstGeom>
        </p:spPr>
      </p:pic>
    </p:spTree>
    <p:extLst>
      <p:ext uri="{BB962C8B-B14F-4D97-AF65-F5344CB8AC3E}">
        <p14:creationId xmlns:p14="http://schemas.microsoft.com/office/powerpoint/2010/main" val="1420020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3038A-0E26-236B-630F-B667024E00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63254A-74FA-93D4-61C2-F5BCF1B97481}"/>
              </a:ext>
            </a:extLst>
          </p:cNvPr>
          <p:cNvSpPr>
            <a:spLocks noGrp="1"/>
          </p:cNvSpPr>
          <p:nvPr>
            <p:ph type="sldNum" sz="quarter" idx="12"/>
          </p:nvPr>
        </p:nvSpPr>
        <p:spPr/>
        <p:txBody>
          <a:bodyPr/>
          <a:lstStyle/>
          <a:p>
            <a:fld id="{27CDDC79-9182-4F73-A31D-1D235784DB13}" type="slidenum">
              <a:rPr lang="en-US" smtClean="0"/>
              <a:t>62</a:t>
            </a:fld>
            <a:endParaRPr lang="en-US"/>
          </a:p>
        </p:txBody>
      </p:sp>
      <p:sp>
        <p:nvSpPr>
          <p:cNvPr id="5" name="TextBox 4">
            <a:extLst>
              <a:ext uri="{FF2B5EF4-FFF2-40B4-BE49-F238E27FC236}">
                <a16:creationId xmlns:a16="http://schemas.microsoft.com/office/drawing/2014/main" id="{1E85F763-28EE-F399-4E65-1ACE04B60BD4}"/>
              </a:ext>
            </a:extLst>
          </p:cNvPr>
          <p:cNvSpPr txBox="1"/>
          <p:nvPr/>
        </p:nvSpPr>
        <p:spPr>
          <a:xfrm>
            <a:off x="453911" y="210510"/>
            <a:ext cx="11189888" cy="954107"/>
          </a:xfrm>
          <a:prstGeom prst="rect">
            <a:avLst/>
          </a:prstGeom>
          <a:noFill/>
        </p:spPr>
        <p:txBody>
          <a:bodyPr wrap="square" rtlCol="0">
            <a:spAutoFit/>
          </a:bodyPr>
          <a:lstStyle/>
          <a:p>
            <a:r>
              <a:rPr lang="en-US" sz="2800" b="1" dirty="0"/>
              <a:t>Effect of climate and policy change (Metica)</a:t>
            </a:r>
          </a:p>
          <a:p>
            <a:r>
              <a:rPr lang="en-US" sz="2800" b="1" dirty="0"/>
              <a:t>Rural demand – Demand as in 2040</a:t>
            </a:r>
          </a:p>
        </p:txBody>
      </p:sp>
      <p:sp>
        <p:nvSpPr>
          <p:cNvPr id="10" name="TextBox 9">
            <a:extLst>
              <a:ext uri="{FF2B5EF4-FFF2-40B4-BE49-F238E27FC236}">
                <a16:creationId xmlns:a16="http://schemas.microsoft.com/office/drawing/2014/main" id="{9498679C-E075-8F3F-D604-F447A4BC3E6E}"/>
              </a:ext>
            </a:extLst>
          </p:cNvPr>
          <p:cNvSpPr txBox="1"/>
          <p:nvPr/>
        </p:nvSpPr>
        <p:spPr>
          <a:xfrm>
            <a:off x="9259565" y="416780"/>
            <a:ext cx="2787655" cy="523220"/>
          </a:xfrm>
          <a:prstGeom prst="rect">
            <a:avLst/>
          </a:prstGeom>
          <a:noFill/>
        </p:spPr>
        <p:txBody>
          <a:bodyPr wrap="square" rtlCol="0">
            <a:spAutoFit/>
          </a:bodyPr>
          <a:lstStyle/>
          <a:p>
            <a:r>
              <a:rPr lang="en-US" sz="1400" dirty="0">
                <a:solidFill>
                  <a:srgbClr val="FF0000"/>
                </a:solidFill>
              </a:rPr>
              <a:t>Warning: color bars are different for the two scenarios</a:t>
            </a:r>
          </a:p>
        </p:txBody>
      </p:sp>
      <p:pic>
        <p:nvPicPr>
          <p:cNvPr id="8" name="Picture 7" descr="A diagram of different colors&#10;&#10;AI-generated content may be incorrect.">
            <a:extLst>
              <a:ext uri="{FF2B5EF4-FFF2-40B4-BE49-F238E27FC236}">
                <a16:creationId xmlns:a16="http://schemas.microsoft.com/office/drawing/2014/main" id="{625BEAA0-EB17-C516-2AC1-C52C88346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65" y="1226272"/>
            <a:ext cx="5486400" cy="5486400"/>
          </a:xfrm>
          <a:prstGeom prst="rect">
            <a:avLst/>
          </a:prstGeom>
        </p:spPr>
      </p:pic>
      <p:pic>
        <p:nvPicPr>
          <p:cNvPr id="11" name="Picture 10" descr="A chart of different colors&#10;&#10;AI-generated content may be incorrect.">
            <a:extLst>
              <a:ext uri="{FF2B5EF4-FFF2-40B4-BE49-F238E27FC236}">
                <a16:creationId xmlns:a16="http://schemas.microsoft.com/office/drawing/2014/main" id="{72A6861C-6F7E-6AC1-B203-12E720EE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20" y="1146270"/>
            <a:ext cx="5486400" cy="5486400"/>
          </a:xfrm>
          <a:prstGeom prst="rect">
            <a:avLst/>
          </a:prstGeom>
        </p:spPr>
      </p:pic>
    </p:spTree>
    <p:extLst>
      <p:ext uri="{BB962C8B-B14F-4D97-AF65-F5344CB8AC3E}">
        <p14:creationId xmlns:p14="http://schemas.microsoft.com/office/powerpoint/2010/main" val="3242491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B81D-239C-E227-FE84-2358AD228BDF}"/>
              </a:ext>
            </a:extLst>
          </p:cNvPr>
          <p:cNvSpPr>
            <a:spLocks noGrp="1"/>
          </p:cNvSpPr>
          <p:nvPr>
            <p:ph type="title"/>
          </p:nvPr>
        </p:nvSpPr>
        <p:spPr/>
        <p:txBody>
          <a:bodyPr/>
          <a:lstStyle/>
          <a:p>
            <a:r>
              <a:rPr lang="en-US" dirty="0"/>
              <a:t>Minimum flow requirements</a:t>
            </a:r>
          </a:p>
        </p:txBody>
      </p:sp>
      <p:sp>
        <p:nvSpPr>
          <p:cNvPr id="4" name="Slide Number Placeholder 3">
            <a:extLst>
              <a:ext uri="{FF2B5EF4-FFF2-40B4-BE49-F238E27FC236}">
                <a16:creationId xmlns:a16="http://schemas.microsoft.com/office/drawing/2014/main" id="{EF613DCF-5BC4-2572-D5F8-45E1A801AF9F}"/>
              </a:ext>
            </a:extLst>
          </p:cNvPr>
          <p:cNvSpPr>
            <a:spLocks noGrp="1"/>
          </p:cNvSpPr>
          <p:nvPr>
            <p:ph type="sldNum" sz="quarter" idx="12"/>
          </p:nvPr>
        </p:nvSpPr>
        <p:spPr/>
        <p:txBody>
          <a:bodyPr/>
          <a:lstStyle/>
          <a:p>
            <a:fld id="{27CDDC79-9182-4F73-A31D-1D235784DB13}" type="slidenum">
              <a:rPr lang="en-US" smtClean="0"/>
              <a:t>63</a:t>
            </a:fld>
            <a:endParaRPr lang="en-US"/>
          </a:p>
        </p:txBody>
      </p:sp>
    </p:spTree>
    <p:extLst>
      <p:ext uri="{BB962C8B-B14F-4D97-AF65-F5344CB8AC3E}">
        <p14:creationId xmlns:p14="http://schemas.microsoft.com/office/powerpoint/2010/main" val="911563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EAAC-84C3-34A6-6C1F-AF9CC023E9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F0434E-44E2-5479-CE95-A8E05D1B915A}"/>
              </a:ext>
            </a:extLst>
          </p:cNvPr>
          <p:cNvSpPr>
            <a:spLocks noGrp="1"/>
          </p:cNvSpPr>
          <p:nvPr>
            <p:ph type="sldNum" sz="quarter" idx="12"/>
          </p:nvPr>
        </p:nvSpPr>
        <p:spPr/>
        <p:txBody>
          <a:bodyPr/>
          <a:lstStyle/>
          <a:p>
            <a:fld id="{27CDDC79-9182-4F73-A31D-1D235784DB13}" type="slidenum">
              <a:rPr lang="en-US" smtClean="0"/>
              <a:t>64</a:t>
            </a:fld>
            <a:endParaRPr lang="en-US"/>
          </a:p>
        </p:txBody>
      </p:sp>
      <p:sp>
        <p:nvSpPr>
          <p:cNvPr id="9" name="TextBox 8">
            <a:extLst>
              <a:ext uri="{FF2B5EF4-FFF2-40B4-BE49-F238E27FC236}">
                <a16:creationId xmlns:a16="http://schemas.microsoft.com/office/drawing/2014/main" id="{D32F67E8-E5B6-68B7-5056-5160800EA51D}"/>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minimum flow requirement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710452FB-255A-3B07-ED2F-D9D5727FD3AF}"/>
              </a:ext>
            </a:extLst>
          </p:cNvPr>
          <p:cNvSpPr txBox="1"/>
          <p:nvPr/>
        </p:nvSpPr>
        <p:spPr>
          <a:xfrm>
            <a:off x="1498994"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BA3B9F20-CDB0-2130-1C56-BE68968472D8}"/>
              </a:ext>
            </a:extLst>
          </p:cNvPr>
          <p:cNvSpPr txBox="1"/>
          <p:nvPr/>
        </p:nvSpPr>
        <p:spPr>
          <a:xfrm>
            <a:off x="8047871" y="1672095"/>
            <a:ext cx="3039229" cy="369332"/>
          </a:xfrm>
          <a:prstGeom prst="rect">
            <a:avLst/>
          </a:prstGeom>
          <a:noFill/>
        </p:spPr>
        <p:txBody>
          <a:bodyPr wrap="square" rtlCol="0">
            <a:spAutoFit/>
          </a:bodyPr>
          <a:lstStyle/>
          <a:p>
            <a:pPr algn="ctr"/>
            <a:r>
              <a:rPr lang="en-US" dirty="0"/>
              <a:t>Policy PE</a:t>
            </a:r>
          </a:p>
        </p:txBody>
      </p:sp>
      <p:pic>
        <p:nvPicPr>
          <p:cNvPr id="13" name="Picture 12" descr="A graph with different colored lines&#10;&#10;AI-generated content may be incorrect.">
            <a:extLst>
              <a:ext uri="{FF2B5EF4-FFF2-40B4-BE49-F238E27FC236}">
                <a16:creationId xmlns:a16="http://schemas.microsoft.com/office/drawing/2014/main" id="{1B6DC9DB-D8A2-418E-2C37-C8FF94CB1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0" y="2160982"/>
            <a:ext cx="5486400" cy="4114800"/>
          </a:xfrm>
          <a:prstGeom prst="rect">
            <a:avLst/>
          </a:prstGeom>
        </p:spPr>
      </p:pic>
      <p:pic>
        <p:nvPicPr>
          <p:cNvPr id="15" name="Picture 14" descr="A graph with different colored lines&#10;&#10;AI-generated content may be incorrect.">
            <a:extLst>
              <a:ext uri="{FF2B5EF4-FFF2-40B4-BE49-F238E27FC236}">
                <a16:creationId xmlns:a16="http://schemas.microsoft.com/office/drawing/2014/main" id="{4124B222-4509-48B5-27A9-9D1B4E178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160982"/>
            <a:ext cx="5486400" cy="4114800"/>
          </a:xfrm>
          <a:prstGeom prst="rect">
            <a:avLst/>
          </a:prstGeom>
        </p:spPr>
      </p:pic>
    </p:spTree>
    <p:extLst>
      <p:ext uri="{BB962C8B-B14F-4D97-AF65-F5344CB8AC3E}">
        <p14:creationId xmlns:p14="http://schemas.microsoft.com/office/powerpoint/2010/main" val="2828952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CC1C4-7AD4-0539-B412-C7AC40D02E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C35E2-CE4A-BB07-434C-7E93DABFDD0E}"/>
              </a:ext>
            </a:extLst>
          </p:cNvPr>
          <p:cNvSpPr>
            <a:spLocks noGrp="1"/>
          </p:cNvSpPr>
          <p:nvPr>
            <p:ph type="sldNum" sz="quarter" idx="12"/>
          </p:nvPr>
        </p:nvSpPr>
        <p:spPr/>
        <p:txBody>
          <a:bodyPr/>
          <a:lstStyle/>
          <a:p>
            <a:fld id="{27CDDC79-9182-4F73-A31D-1D235784DB13}" type="slidenum">
              <a:rPr lang="en-US" smtClean="0"/>
              <a:t>65</a:t>
            </a:fld>
            <a:endParaRPr lang="en-US"/>
          </a:p>
        </p:txBody>
      </p:sp>
      <p:sp>
        <p:nvSpPr>
          <p:cNvPr id="9" name="TextBox 8">
            <a:extLst>
              <a:ext uri="{FF2B5EF4-FFF2-40B4-BE49-F238E27FC236}">
                <a16:creationId xmlns:a16="http://schemas.microsoft.com/office/drawing/2014/main" id="{67C82C0A-AA13-B034-3A2F-A8D6668E4684}"/>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(colors) and temperature change (x-axis) on the frequency of annual deficit in minimum flow requirement deliveries.</a:t>
            </a:r>
          </a:p>
          <a:p>
            <a:endParaRPr lang="en-US" sz="2000" b="1" dirty="0"/>
          </a:p>
          <a:p>
            <a:r>
              <a:rPr lang="en-US" sz="2000" b="1" dirty="0"/>
              <a:t>Demand as in 2040 </a:t>
            </a:r>
          </a:p>
        </p:txBody>
      </p:sp>
      <p:sp>
        <p:nvSpPr>
          <p:cNvPr id="10" name="TextBox 9">
            <a:extLst>
              <a:ext uri="{FF2B5EF4-FFF2-40B4-BE49-F238E27FC236}">
                <a16:creationId xmlns:a16="http://schemas.microsoft.com/office/drawing/2014/main" id="{B3A2CD35-D7AE-1304-5CC5-FC19616830A3}"/>
              </a:ext>
            </a:extLst>
          </p:cNvPr>
          <p:cNvSpPr txBox="1"/>
          <p:nvPr/>
        </p:nvSpPr>
        <p:spPr>
          <a:xfrm>
            <a:off x="1498994"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C0955EF3-35B4-F387-58BE-DF782E233EAB}"/>
              </a:ext>
            </a:extLst>
          </p:cNvPr>
          <p:cNvSpPr txBox="1"/>
          <p:nvPr/>
        </p:nvSpPr>
        <p:spPr>
          <a:xfrm>
            <a:off x="8047871" y="1672095"/>
            <a:ext cx="3039229" cy="369332"/>
          </a:xfrm>
          <a:prstGeom prst="rect">
            <a:avLst/>
          </a:prstGeom>
          <a:noFill/>
        </p:spPr>
        <p:txBody>
          <a:bodyPr wrap="square" rtlCol="0">
            <a:spAutoFit/>
          </a:bodyPr>
          <a:lstStyle/>
          <a:p>
            <a:pPr algn="ctr"/>
            <a:r>
              <a:rPr lang="en-US" dirty="0"/>
              <a:t>Policy PE</a:t>
            </a:r>
          </a:p>
        </p:txBody>
      </p:sp>
      <p:pic>
        <p:nvPicPr>
          <p:cNvPr id="3" name="Picture 2" descr="A graph showing different colored lines&#10;&#10;AI-generated content may be incorrect.">
            <a:extLst>
              <a:ext uri="{FF2B5EF4-FFF2-40B4-BE49-F238E27FC236}">
                <a16:creationId xmlns:a16="http://schemas.microsoft.com/office/drawing/2014/main" id="{884CC4F7-B24D-4D2A-83B1-9734B227D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89" y="2210111"/>
            <a:ext cx="5486400" cy="4114800"/>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CBEE2626-0F10-BBB5-E588-DFB2747ED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274" y="2173967"/>
            <a:ext cx="5486400" cy="4114800"/>
          </a:xfrm>
          <a:prstGeom prst="rect">
            <a:avLst/>
          </a:prstGeom>
        </p:spPr>
      </p:pic>
    </p:spTree>
    <p:extLst>
      <p:ext uri="{BB962C8B-B14F-4D97-AF65-F5344CB8AC3E}">
        <p14:creationId xmlns:p14="http://schemas.microsoft.com/office/powerpoint/2010/main" val="1025661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2EAC-101B-5357-A7AD-5CF5BBE263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C3AA41-8429-16DF-4961-9BE5CB0D1670}"/>
              </a:ext>
            </a:extLst>
          </p:cNvPr>
          <p:cNvSpPr>
            <a:spLocks noGrp="1"/>
          </p:cNvSpPr>
          <p:nvPr>
            <p:ph type="sldNum" sz="quarter" idx="12"/>
          </p:nvPr>
        </p:nvSpPr>
        <p:spPr/>
        <p:txBody>
          <a:bodyPr/>
          <a:lstStyle/>
          <a:p>
            <a:fld id="{27CDDC79-9182-4F73-A31D-1D235784DB13}" type="slidenum">
              <a:rPr lang="en-US" smtClean="0"/>
              <a:t>66</a:t>
            </a:fld>
            <a:endParaRPr lang="en-US"/>
          </a:p>
        </p:txBody>
      </p:sp>
      <p:sp>
        <p:nvSpPr>
          <p:cNvPr id="9" name="TextBox 8">
            <a:extLst>
              <a:ext uri="{FF2B5EF4-FFF2-40B4-BE49-F238E27FC236}">
                <a16:creationId xmlns:a16="http://schemas.microsoft.com/office/drawing/2014/main" id="{0DFBD793-98C0-BCAF-4A6E-8E68AD03B6AA}"/>
              </a:ext>
            </a:extLst>
          </p:cNvPr>
          <p:cNvSpPr txBox="1"/>
          <p:nvPr/>
        </p:nvSpPr>
        <p:spPr>
          <a:xfrm>
            <a:off x="605325" y="348656"/>
            <a:ext cx="11387130" cy="1323439"/>
          </a:xfrm>
          <a:prstGeom prst="rect">
            <a:avLst/>
          </a:prstGeom>
          <a:noFill/>
        </p:spPr>
        <p:txBody>
          <a:bodyPr wrap="square" rtlCol="0">
            <a:spAutoFit/>
          </a:bodyPr>
          <a:lstStyle/>
          <a:p>
            <a:r>
              <a:rPr lang="en-US" sz="2000" b="1" dirty="0"/>
              <a:t>Effect of precipitation change (x-axis) and temperature change (colors) on the frequency of annual deficit in minimum flow requirement deliveries.</a:t>
            </a:r>
          </a:p>
          <a:p>
            <a:endParaRPr lang="en-US" sz="2000" b="1" dirty="0"/>
          </a:p>
          <a:p>
            <a:r>
              <a:rPr lang="en-US" sz="2000" b="1" dirty="0"/>
              <a:t>No change in temperature</a:t>
            </a:r>
          </a:p>
        </p:txBody>
      </p:sp>
      <p:sp>
        <p:nvSpPr>
          <p:cNvPr id="10" name="TextBox 9">
            <a:extLst>
              <a:ext uri="{FF2B5EF4-FFF2-40B4-BE49-F238E27FC236}">
                <a16:creationId xmlns:a16="http://schemas.microsoft.com/office/drawing/2014/main" id="{F34F4280-66C7-EBC1-83FB-57F0553C4462}"/>
              </a:ext>
            </a:extLst>
          </p:cNvPr>
          <p:cNvSpPr txBox="1"/>
          <p:nvPr/>
        </p:nvSpPr>
        <p:spPr>
          <a:xfrm>
            <a:off x="1795908" y="1756437"/>
            <a:ext cx="3039229" cy="369332"/>
          </a:xfrm>
          <a:prstGeom prst="rect">
            <a:avLst/>
          </a:prstGeom>
          <a:noFill/>
        </p:spPr>
        <p:txBody>
          <a:bodyPr wrap="square" rtlCol="0">
            <a:spAutoFit/>
          </a:bodyPr>
          <a:lstStyle/>
          <a:p>
            <a:pPr algn="ctr"/>
            <a:r>
              <a:rPr lang="en-US" dirty="0"/>
              <a:t>Policy FCFS</a:t>
            </a:r>
          </a:p>
        </p:txBody>
      </p:sp>
      <p:sp>
        <p:nvSpPr>
          <p:cNvPr id="11" name="TextBox 10">
            <a:extLst>
              <a:ext uri="{FF2B5EF4-FFF2-40B4-BE49-F238E27FC236}">
                <a16:creationId xmlns:a16="http://schemas.microsoft.com/office/drawing/2014/main" id="{52E9F887-F4C9-F003-E8F1-A2BCA69D4959}"/>
              </a:ext>
            </a:extLst>
          </p:cNvPr>
          <p:cNvSpPr txBox="1"/>
          <p:nvPr/>
        </p:nvSpPr>
        <p:spPr>
          <a:xfrm>
            <a:off x="6942971" y="1756437"/>
            <a:ext cx="3039229" cy="369332"/>
          </a:xfrm>
          <a:prstGeom prst="rect">
            <a:avLst/>
          </a:prstGeom>
          <a:noFill/>
        </p:spPr>
        <p:txBody>
          <a:bodyPr wrap="square" rtlCol="0">
            <a:spAutoFit/>
          </a:bodyPr>
          <a:lstStyle/>
          <a:p>
            <a:pPr algn="ctr"/>
            <a:r>
              <a:rPr lang="en-US" dirty="0"/>
              <a:t>Policy PE</a:t>
            </a:r>
          </a:p>
        </p:txBody>
      </p:sp>
      <p:pic>
        <p:nvPicPr>
          <p:cNvPr id="3" name="Picture 2" descr="A graph with numbers and lines&#10;&#10;AI-generated content may be incorrect.">
            <a:extLst>
              <a:ext uri="{FF2B5EF4-FFF2-40B4-BE49-F238E27FC236}">
                <a16:creationId xmlns:a16="http://schemas.microsoft.com/office/drawing/2014/main" id="{68FF7F6C-2EE5-5579-6B65-964BF497E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21" y="2210111"/>
            <a:ext cx="5486400" cy="4114800"/>
          </a:xfrm>
          <a:prstGeom prst="rect">
            <a:avLst/>
          </a:prstGeom>
        </p:spPr>
      </p:pic>
      <p:pic>
        <p:nvPicPr>
          <p:cNvPr id="7" name="Picture 6" descr="A graph with a line and a graph with numbers&#10;&#10;AI-generated content may be incorrect.">
            <a:extLst>
              <a:ext uri="{FF2B5EF4-FFF2-40B4-BE49-F238E27FC236}">
                <a16:creationId xmlns:a16="http://schemas.microsoft.com/office/drawing/2014/main" id="{2780B896-3BBC-453E-3212-112C12417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90" y="2210111"/>
            <a:ext cx="5486400" cy="4114800"/>
          </a:xfrm>
          <a:prstGeom prst="rect">
            <a:avLst/>
          </a:prstGeom>
        </p:spPr>
      </p:pic>
    </p:spTree>
    <p:extLst>
      <p:ext uri="{BB962C8B-B14F-4D97-AF65-F5344CB8AC3E}">
        <p14:creationId xmlns:p14="http://schemas.microsoft.com/office/powerpoint/2010/main" val="291089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46E2-2682-669E-CB9F-ADB1889A1A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0E08D7-5969-2733-236B-E6C00F75944F}"/>
              </a:ext>
            </a:extLst>
          </p:cNvPr>
          <p:cNvSpPr>
            <a:spLocks noGrp="1"/>
          </p:cNvSpPr>
          <p:nvPr>
            <p:ph type="sldNum" sz="quarter" idx="12"/>
          </p:nvPr>
        </p:nvSpPr>
        <p:spPr/>
        <p:txBody>
          <a:bodyPr/>
          <a:lstStyle/>
          <a:p>
            <a:fld id="{27CDDC79-9182-4F73-A31D-1D235784DB13}" type="slidenum">
              <a:rPr lang="en-US" smtClean="0"/>
              <a:t>67</a:t>
            </a:fld>
            <a:endParaRPr lang="en-US"/>
          </a:p>
        </p:txBody>
      </p:sp>
      <p:sp>
        <p:nvSpPr>
          <p:cNvPr id="5" name="TextBox 4">
            <a:extLst>
              <a:ext uri="{FF2B5EF4-FFF2-40B4-BE49-F238E27FC236}">
                <a16:creationId xmlns:a16="http://schemas.microsoft.com/office/drawing/2014/main" id="{5FFD5280-8229-685A-BE31-129F2675B479}"/>
              </a:ext>
            </a:extLst>
          </p:cNvPr>
          <p:cNvSpPr txBox="1"/>
          <p:nvPr/>
        </p:nvSpPr>
        <p:spPr>
          <a:xfrm>
            <a:off x="453911" y="210510"/>
            <a:ext cx="11189888" cy="954107"/>
          </a:xfrm>
          <a:prstGeom prst="rect">
            <a:avLst/>
          </a:prstGeom>
          <a:noFill/>
        </p:spPr>
        <p:txBody>
          <a:bodyPr wrap="square" rtlCol="0">
            <a:spAutoFit/>
          </a:bodyPr>
          <a:lstStyle/>
          <a:p>
            <a:r>
              <a:rPr lang="en-US" sz="2800" b="1" dirty="0"/>
              <a:t>Effect of climate and policy change (Metica)</a:t>
            </a:r>
          </a:p>
          <a:p>
            <a:r>
              <a:rPr lang="en-US" sz="2800" b="1" dirty="0"/>
              <a:t>Environmental flow – Demand as in 2040</a:t>
            </a:r>
          </a:p>
        </p:txBody>
      </p:sp>
      <p:sp>
        <p:nvSpPr>
          <p:cNvPr id="2" name="TextBox 1">
            <a:extLst>
              <a:ext uri="{FF2B5EF4-FFF2-40B4-BE49-F238E27FC236}">
                <a16:creationId xmlns:a16="http://schemas.microsoft.com/office/drawing/2014/main" id="{57CD4DCA-74D6-5764-B15F-202EA0A205E0}"/>
              </a:ext>
            </a:extLst>
          </p:cNvPr>
          <p:cNvSpPr txBox="1"/>
          <p:nvPr/>
        </p:nvSpPr>
        <p:spPr>
          <a:xfrm>
            <a:off x="9259565" y="416780"/>
            <a:ext cx="2787655" cy="523220"/>
          </a:xfrm>
          <a:prstGeom prst="rect">
            <a:avLst/>
          </a:prstGeom>
          <a:noFill/>
        </p:spPr>
        <p:txBody>
          <a:bodyPr wrap="square" rtlCol="0">
            <a:spAutoFit/>
          </a:bodyPr>
          <a:lstStyle/>
          <a:p>
            <a:r>
              <a:rPr lang="en-US" sz="1400" dirty="0">
                <a:solidFill>
                  <a:srgbClr val="FF0000"/>
                </a:solidFill>
              </a:rPr>
              <a:t>Warning: color bars are different for the two scenarios</a:t>
            </a:r>
          </a:p>
        </p:txBody>
      </p:sp>
      <p:pic>
        <p:nvPicPr>
          <p:cNvPr id="6" name="Picture 5" descr="A diagram of a graph&#10;&#10;AI-generated content may be incorrect.">
            <a:extLst>
              <a:ext uri="{FF2B5EF4-FFF2-40B4-BE49-F238E27FC236}">
                <a16:creationId xmlns:a16="http://schemas.microsoft.com/office/drawing/2014/main" id="{253D8FAC-45F5-8BFE-0165-EC7B4C46A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9" y="1324535"/>
            <a:ext cx="5486400" cy="5486400"/>
          </a:xfrm>
          <a:prstGeom prst="rect">
            <a:avLst/>
          </a:prstGeom>
        </p:spPr>
      </p:pic>
      <p:pic>
        <p:nvPicPr>
          <p:cNvPr id="9" name="Picture 8" descr="A diagram of different colors&#10;&#10;AI-generated content may be incorrect.">
            <a:extLst>
              <a:ext uri="{FF2B5EF4-FFF2-40B4-BE49-F238E27FC236}">
                <a16:creationId xmlns:a16="http://schemas.microsoft.com/office/drawing/2014/main" id="{4901D40D-37B8-19A7-E1F3-B374C7B5C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1235075"/>
            <a:ext cx="5486400" cy="5486400"/>
          </a:xfrm>
          <a:prstGeom prst="rect">
            <a:avLst/>
          </a:prstGeom>
        </p:spPr>
      </p:pic>
    </p:spTree>
    <p:extLst>
      <p:ext uri="{BB962C8B-B14F-4D97-AF65-F5344CB8AC3E}">
        <p14:creationId xmlns:p14="http://schemas.microsoft.com/office/powerpoint/2010/main" val="3680543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4C049BB9-90F1-A0C2-42D3-F53975A0D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E51DECA4-2AB5-41D9-06DF-2B7857AAB918}"/>
              </a:ext>
            </a:extLst>
          </p:cNvPr>
          <p:cNvSpPr>
            <a:spLocks noGrp="1"/>
          </p:cNvSpPr>
          <p:nvPr>
            <p:ph type="sldNum" sz="quarter" idx="12"/>
          </p:nvPr>
        </p:nvSpPr>
        <p:spPr/>
        <p:txBody>
          <a:bodyPr/>
          <a:lstStyle/>
          <a:p>
            <a:fld id="{27CDDC79-9182-4F73-A31D-1D235784DB13}" type="slidenum">
              <a:rPr lang="en-US" smtClean="0"/>
              <a:t>68</a:t>
            </a:fld>
            <a:endParaRPr lang="en-US"/>
          </a:p>
        </p:txBody>
      </p:sp>
      <p:sp>
        <p:nvSpPr>
          <p:cNvPr id="5" name="TextBox 4">
            <a:extLst>
              <a:ext uri="{FF2B5EF4-FFF2-40B4-BE49-F238E27FC236}">
                <a16:creationId xmlns:a16="http://schemas.microsoft.com/office/drawing/2014/main" id="{EB9918E9-D61C-8FF8-CBBD-D646C84C7BDC}"/>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302C0453-9492-AFBA-626A-46BF1BA9291F}"/>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E18CA9F1-49E1-3FC9-9285-1D42AAC7A706}"/>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E83568BE-5EB4-E0DA-6F95-5E63092A0071}"/>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F4B8A15-A87E-9F24-651D-EDA0C0174ED3}"/>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311C849B-58D3-5398-40AB-E59448921E6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Tree>
    <p:extLst>
      <p:ext uri="{BB962C8B-B14F-4D97-AF65-F5344CB8AC3E}">
        <p14:creationId xmlns:p14="http://schemas.microsoft.com/office/powerpoint/2010/main" val="4227546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5042A-1B3E-8B23-F1CE-D8354EF48724}"/>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D99BABF4-DF37-190D-54F4-AB41DA99D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61B448AC-D0DB-4D97-D684-D618155A3D1D}"/>
              </a:ext>
            </a:extLst>
          </p:cNvPr>
          <p:cNvSpPr>
            <a:spLocks noGrp="1"/>
          </p:cNvSpPr>
          <p:nvPr>
            <p:ph type="sldNum" sz="quarter" idx="12"/>
          </p:nvPr>
        </p:nvSpPr>
        <p:spPr/>
        <p:txBody>
          <a:bodyPr/>
          <a:lstStyle/>
          <a:p>
            <a:fld id="{27CDDC79-9182-4F73-A31D-1D235784DB13}" type="slidenum">
              <a:rPr lang="en-US" smtClean="0"/>
              <a:t>69</a:t>
            </a:fld>
            <a:endParaRPr lang="en-US"/>
          </a:p>
        </p:txBody>
      </p:sp>
      <p:sp>
        <p:nvSpPr>
          <p:cNvPr id="5" name="TextBox 4">
            <a:extLst>
              <a:ext uri="{FF2B5EF4-FFF2-40B4-BE49-F238E27FC236}">
                <a16:creationId xmlns:a16="http://schemas.microsoft.com/office/drawing/2014/main" id="{8BB36E77-31B0-1727-574D-9BA4102DC791}"/>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43CE4CF7-3FF6-7EB2-BB59-15E8A06ED10C}"/>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166EDD03-4CF6-0A0A-0E80-8E552776F1D7}"/>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065B27E6-85DF-4A0D-BF9F-3C8ED7BB3330}"/>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C7179C-5C0B-1CCA-D9C4-0B52CCC9F18F}"/>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2FF7BA5F-8AE0-03D4-E171-21C26333821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1A1E3BE3-4CA9-070A-E1C3-650DCA2F26F9}"/>
              </a:ext>
            </a:extLst>
          </p:cNvPr>
          <p:cNvSpPr/>
          <p:nvPr/>
        </p:nvSpPr>
        <p:spPr>
          <a:xfrm>
            <a:off x="922020" y="1303020"/>
            <a:ext cx="426720" cy="4547712"/>
          </a:xfrm>
          <a:prstGeom prst="rect">
            <a:avLst/>
          </a:prstGeom>
          <a:noFill/>
          <a:ln w="476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78A00FF-32BD-0581-B8AE-A0391C3E610F}"/>
              </a:ext>
            </a:extLst>
          </p:cNvPr>
          <p:cNvSpPr txBox="1"/>
          <p:nvPr/>
        </p:nvSpPr>
        <p:spPr>
          <a:xfrm>
            <a:off x="1645920" y="2438400"/>
            <a:ext cx="2750819" cy="369332"/>
          </a:xfrm>
          <a:prstGeom prst="rect">
            <a:avLst/>
          </a:prstGeom>
          <a:solidFill>
            <a:schemeClr val="bg1"/>
          </a:solidFill>
        </p:spPr>
        <p:txBody>
          <a:bodyPr wrap="square" rtlCol="0">
            <a:spAutoFit/>
          </a:bodyPr>
          <a:lstStyle/>
          <a:p>
            <a:r>
              <a:rPr lang="en-US" b="1" dirty="0">
                <a:solidFill>
                  <a:schemeClr val="accent6">
                    <a:lumMod val="75000"/>
                  </a:schemeClr>
                </a:solidFill>
              </a:rPr>
              <a:t>Change in temperature</a:t>
            </a:r>
          </a:p>
        </p:txBody>
      </p:sp>
    </p:spTree>
    <p:extLst>
      <p:ext uri="{BB962C8B-B14F-4D97-AF65-F5344CB8AC3E}">
        <p14:creationId xmlns:p14="http://schemas.microsoft.com/office/powerpoint/2010/main" val="4096876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3BE83-E8F0-B734-4351-E43B39924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AF0AA-7A81-7CC9-E5B1-5FB2456B0268}"/>
              </a:ext>
            </a:extLst>
          </p:cNvPr>
          <p:cNvSpPr>
            <a:spLocks noGrp="1"/>
          </p:cNvSpPr>
          <p:nvPr>
            <p:ph type="title"/>
          </p:nvPr>
        </p:nvSpPr>
        <p:spPr>
          <a:xfrm>
            <a:off x="414439" y="286185"/>
            <a:ext cx="10515600" cy="621638"/>
          </a:xfrm>
        </p:spPr>
        <p:txBody>
          <a:bodyPr>
            <a:normAutofit fontScale="90000"/>
          </a:bodyPr>
          <a:lstStyle/>
          <a:p>
            <a:r>
              <a:rPr lang="en-US" dirty="0"/>
              <a:t>Climate Stress Test - Range</a:t>
            </a:r>
          </a:p>
        </p:txBody>
      </p:sp>
      <p:graphicFrame>
        <p:nvGraphicFramePr>
          <p:cNvPr id="6" name="Table 5">
            <a:extLst>
              <a:ext uri="{FF2B5EF4-FFF2-40B4-BE49-F238E27FC236}">
                <a16:creationId xmlns:a16="http://schemas.microsoft.com/office/drawing/2014/main" id="{59FC0275-5631-8DBF-8ADC-AF243CB1D5B9}"/>
              </a:ext>
            </a:extLst>
          </p:cNvPr>
          <p:cNvGraphicFramePr>
            <a:graphicFrameLocks noGrp="1"/>
          </p:cNvGraphicFramePr>
          <p:nvPr>
            <p:extLst>
              <p:ext uri="{D42A27DB-BD31-4B8C-83A1-F6EECF244321}">
                <p14:modId xmlns:p14="http://schemas.microsoft.com/office/powerpoint/2010/main" val="1280005427"/>
              </p:ext>
            </p:extLst>
          </p:nvPr>
        </p:nvGraphicFramePr>
        <p:xfrm>
          <a:off x="414439" y="1165255"/>
          <a:ext cx="11584592" cy="4017856"/>
        </p:xfrm>
        <a:graphic>
          <a:graphicData uri="http://schemas.openxmlformats.org/drawingml/2006/table">
            <a:tbl>
              <a:tblPr firstRow="1" bandRow="1">
                <a:tableStyleId>{5C22544A-7EE6-4342-B048-85BDC9FD1C3A}</a:tableStyleId>
              </a:tblPr>
              <a:tblGrid>
                <a:gridCol w="1448074">
                  <a:extLst>
                    <a:ext uri="{9D8B030D-6E8A-4147-A177-3AD203B41FA5}">
                      <a16:colId xmlns:a16="http://schemas.microsoft.com/office/drawing/2014/main" val="1711652948"/>
                    </a:ext>
                  </a:extLst>
                </a:gridCol>
                <a:gridCol w="1448074">
                  <a:extLst>
                    <a:ext uri="{9D8B030D-6E8A-4147-A177-3AD203B41FA5}">
                      <a16:colId xmlns:a16="http://schemas.microsoft.com/office/drawing/2014/main" val="3569256554"/>
                    </a:ext>
                  </a:extLst>
                </a:gridCol>
                <a:gridCol w="1448074">
                  <a:extLst>
                    <a:ext uri="{9D8B030D-6E8A-4147-A177-3AD203B41FA5}">
                      <a16:colId xmlns:a16="http://schemas.microsoft.com/office/drawing/2014/main" val="2951319372"/>
                    </a:ext>
                  </a:extLst>
                </a:gridCol>
                <a:gridCol w="1448074">
                  <a:extLst>
                    <a:ext uri="{9D8B030D-6E8A-4147-A177-3AD203B41FA5}">
                      <a16:colId xmlns:a16="http://schemas.microsoft.com/office/drawing/2014/main" val="1012113164"/>
                    </a:ext>
                  </a:extLst>
                </a:gridCol>
                <a:gridCol w="1448074">
                  <a:extLst>
                    <a:ext uri="{9D8B030D-6E8A-4147-A177-3AD203B41FA5}">
                      <a16:colId xmlns:a16="http://schemas.microsoft.com/office/drawing/2014/main" val="2870263926"/>
                    </a:ext>
                  </a:extLst>
                </a:gridCol>
                <a:gridCol w="1448074">
                  <a:extLst>
                    <a:ext uri="{9D8B030D-6E8A-4147-A177-3AD203B41FA5}">
                      <a16:colId xmlns:a16="http://schemas.microsoft.com/office/drawing/2014/main" val="3981333057"/>
                    </a:ext>
                  </a:extLst>
                </a:gridCol>
                <a:gridCol w="1448074">
                  <a:extLst>
                    <a:ext uri="{9D8B030D-6E8A-4147-A177-3AD203B41FA5}">
                      <a16:colId xmlns:a16="http://schemas.microsoft.com/office/drawing/2014/main" val="1017860253"/>
                    </a:ext>
                  </a:extLst>
                </a:gridCol>
                <a:gridCol w="1448074">
                  <a:extLst>
                    <a:ext uri="{9D8B030D-6E8A-4147-A177-3AD203B41FA5}">
                      <a16:colId xmlns:a16="http://schemas.microsoft.com/office/drawing/2014/main" val="197146512"/>
                    </a:ext>
                  </a:extLst>
                </a:gridCol>
              </a:tblGrid>
              <a:tr h="543136">
                <a:tc>
                  <a:txBody>
                    <a:bodyPr/>
                    <a:lstStyle/>
                    <a:p>
                      <a:endParaRPr lang="en-US" sz="1400" dirty="0"/>
                    </a:p>
                  </a:txBody>
                  <a:tcPr/>
                </a:tc>
                <a:tc gridSpan="3">
                  <a:txBody>
                    <a:bodyPr/>
                    <a:lstStyle/>
                    <a:p>
                      <a:pPr algn="ctr"/>
                      <a:r>
                        <a:rPr lang="en-US" sz="1400" dirty="0"/>
                        <a:t>Climate Scenarios</a:t>
                      </a:r>
                    </a:p>
                  </a:txBody>
                  <a:tcPr/>
                </a:tc>
                <a:tc hMerge="1">
                  <a:txBody>
                    <a:bodyPr/>
                    <a:lstStyle/>
                    <a:p>
                      <a:endParaRPr dirty="0"/>
                    </a:p>
                  </a:txBody>
                  <a:tcPr/>
                </a:tc>
                <a:tc hMerge="1">
                  <a:txBody>
                    <a:bodyPr/>
                    <a:lstStyle/>
                    <a:p>
                      <a:endParaRPr lang="en-US" dirty="0"/>
                    </a:p>
                  </a:txBody>
                  <a:tcPr/>
                </a:tc>
                <a:tc gridSpan="3">
                  <a:txBody>
                    <a:bodyPr/>
                    <a:lstStyle/>
                    <a:p>
                      <a:pPr algn="ctr"/>
                      <a:r>
                        <a:rPr lang="en-US" sz="1400" dirty="0"/>
                        <a:t>Water demand scenarios</a:t>
                      </a:r>
                    </a:p>
                  </a:txBody>
                  <a:tcPr/>
                </a:tc>
                <a:tc hMerge="1">
                  <a:txBody>
                    <a:bodyPr/>
                    <a:lstStyle/>
                    <a:p>
                      <a:endParaRPr lang="en-US" dirty="0"/>
                    </a:p>
                  </a:txBody>
                  <a:tcPr/>
                </a:tc>
                <a:tc hMerge="1">
                  <a:txBody>
                    <a:bodyPr/>
                    <a:lstStyle/>
                    <a:p>
                      <a:endParaRPr lang="en-US" dirty="0"/>
                    </a:p>
                  </a:txBody>
                  <a:tcPr/>
                </a:tc>
                <a:tc>
                  <a:txBody>
                    <a:bodyPr/>
                    <a:lstStyle/>
                    <a:p>
                      <a:pPr algn="ctr"/>
                      <a:r>
                        <a:rPr lang="en-US" sz="1400" dirty="0"/>
                        <a:t>Policies</a:t>
                      </a:r>
                    </a:p>
                  </a:txBody>
                  <a:tcPr/>
                </a:tc>
                <a:extLst>
                  <a:ext uri="{0D108BD9-81ED-4DB2-BD59-A6C34878D82A}">
                    <a16:rowId xmlns:a16="http://schemas.microsoft.com/office/drawing/2014/main" val="3871291910"/>
                  </a:ext>
                </a:extLst>
              </a:tr>
              <a:tr h="543136">
                <a:tc>
                  <a:txBody>
                    <a:bodyPr/>
                    <a:lstStyle/>
                    <a:p>
                      <a:r>
                        <a:rPr lang="en-US" sz="1400" dirty="0"/>
                        <a:t>Drivers of change</a:t>
                      </a:r>
                    </a:p>
                  </a:txBody>
                  <a:tcPr/>
                </a:tc>
                <a:tc>
                  <a:txBody>
                    <a:bodyPr/>
                    <a:lstStyle/>
                    <a:p>
                      <a:r>
                        <a:rPr lang="en-US" sz="1400" dirty="0"/>
                        <a:t>Climate variability</a:t>
                      </a:r>
                    </a:p>
                  </a:txBody>
                  <a:tcPr/>
                </a:tc>
                <a:tc>
                  <a:txBody>
                    <a:bodyPr/>
                    <a:lstStyle/>
                    <a:p>
                      <a:r>
                        <a:rPr lang="en-US" sz="1400" dirty="0"/>
                        <a:t>Temperature</a:t>
                      </a:r>
                    </a:p>
                  </a:txBody>
                  <a:tcPr/>
                </a:tc>
                <a:tc>
                  <a:txBody>
                    <a:bodyPr/>
                    <a:lstStyle/>
                    <a:p>
                      <a:r>
                        <a:rPr lang="en-US" sz="1400" dirty="0"/>
                        <a:t>Rainfall</a:t>
                      </a:r>
                    </a:p>
                  </a:txBody>
                  <a:tcPr/>
                </a:tc>
                <a:tc>
                  <a:txBody>
                    <a:bodyPr/>
                    <a:lstStyle/>
                    <a:p>
                      <a:r>
                        <a:rPr lang="en-US" sz="1400" dirty="0"/>
                        <a:t>Population growth (urban and rural)</a:t>
                      </a:r>
                    </a:p>
                    <a:p>
                      <a:r>
                        <a:rPr lang="en-US" sz="1400" dirty="0"/>
                        <a:t>(Including CI)</a:t>
                      </a:r>
                    </a:p>
                  </a:txBody>
                  <a:tcPr/>
                </a:tc>
                <a:tc>
                  <a:txBody>
                    <a:bodyPr/>
                    <a:lstStyle/>
                    <a:p>
                      <a:r>
                        <a:rPr lang="en-US" sz="1400" dirty="0"/>
                        <a:t>Cultivated land (rice and oil palm tree)</a:t>
                      </a:r>
                    </a:p>
                  </a:txBody>
                  <a:tcPr/>
                </a:tc>
                <a:tc>
                  <a:txBody>
                    <a:bodyPr/>
                    <a:lstStyle/>
                    <a:p>
                      <a:r>
                        <a:rPr lang="en-US" sz="1400" dirty="0"/>
                        <a:t>Livestock population growth (chickens, pigs, cattle).</a:t>
                      </a:r>
                    </a:p>
                  </a:txBody>
                  <a:tcPr/>
                </a:tc>
                <a:tc>
                  <a:txBody>
                    <a:bodyPr/>
                    <a:lstStyle/>
                    <a:p>
                      <a:r>
                        <a:rPr lang="en-US" sz="1400" dirty="0"/>
                        <a:t>Dispatch order (i.e., setting a preference to users to define which gets water first)</a:t>
                      </a:r>
                    </a:p>
                  </a:txBody>
                  <a:tcPr/>
                </a:tc>
                <a:extLst>
                  <a:ext uri="{0D108BD9-81ED-4DB2-BD59-A6C34878D82A}">
                    <a16:rowId xmlns:a16="http://schemas.microsoft.com/office/drawing/2014/main" val="2535414291"/>
                  </a:ext>
                </a:extLst>
              </a:tr>
              <a:tr h="380195">
                <a:tc>
                  <a:txBody>
                    <a:bodyPr/>
                    <a:lstStyle/>
                    <a:p>
                      <a:r>
                        <a:rPr lang="en-US" sz="1400" dirty="0"/>
                        <a:t>Range or scenarios</a:t>
                      </a:r>
                    </a:p>
                  </a:txBody>
                  <a:tcPr/>
                </a:tc>
                <a:tc>
                  <a:txBody>
                    <a:bodyPr/>
                    <a:lstStyle/>
                    <a:p>
                      <a:r>
                        <a:rPr lang="en-US" sz="1400" dirty="0"/>
                        <a:t>5 stochastic realizations of 50 yrs</a:t>
                      </a:r>
                    </a:p>
                  </a:txBody>
                  <a:tcPr/>
                </a:tc>
                <a:tc>
                  <a:txBody>
                    <a:bodyPr/>
                    <a:lstStyle/>
                    <a:p>
                      <a:r>
                        <a:rPr lang="en-US" sz="1400" dirty="0"/>
                        <a:t>From 0</a:t>
                      </a:r>
                      <a:r>
                        <a:rPr lang="en-US" sz="1400" baseline="30000" dirty="0"/>
                        <a:t>o</a:t>
                      </a:r>
                      <a:r>
                        <a:rPr lang="en-US" sz="1400" dirty="0"/>
                        <a:t>C to +5</a:t>
                      </a:r>
                      <a:r>
                        <a:rPr lang="en-US" sz="1400" baseline="30000" dirty="0"/>
                        <a:t>o</a:t>
                      </a:r>
                      <a:r>
                        <a:rPr lang="en-US" sz="1400" dirty="0"/>
                        <a:t>C with an increment of +1</a:t>
                      </a:r>
                      <a:r>
                        <a:rPr lang="en-US" sz="1400" baseline="30000" dirty="0"/>
                        <a:t>o</a:t>
                      </a:r>
                      <a:r>
                        <a:rPr lang="en-US" sz="1400" dirty="0"/>
                        <a:t>C</a:t>
                      </a:r>
                    </a:p>
                  </a:txBody>
                  <a:tcPr/>
                </a:tc>
                <a:tc>
                  <a:txBody>
                    <a:bodyPr/>
                    <a:lstStyle/>
                    <a:p>
                      <a:r>
                        <a:rPr lang="en-US" sz="1400" dirty="0"/>
                        <a:t>From 30% reduction to an increase by 30% with an increment of 10%</a:t>
                      </a:r>
                    </a:p>
                  </a:txBody>
                  <a:tcPr/>
                </a:tc>
                <a:tc>
                  <a:txBody>
                    <a:bodyPr/>
                    <a:lstStyle/>
                    <a:p>
                      <a:r>
                        <a:rPr lang="en-US" sz="1400" dirty="0"/>
                        <a:t>In addition to baseline (2022), projected values for the year 2030, 2040 and 2050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 addition to baseline (2022), projected values for the year 2030, 2040 and 2050</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 addition to baseline (2022), projected values for the year 2030, 2040 and 2050</a:t>
                      </a:r>
                    </a:p>
                    <a:p>
                      <a:endParaRPr lang="en-US" sz="1400" dirty="0"/>
                    </a:p>
                  </a:txBody>
                  <a:tcPr/>
                </a:tc>
                <a:tc>
                  <a:txBody>
                    <a:bodyPr/>
                    <a:lstStyle/>
                    <a:p>
                      <a:pPr marL="285750" indent="-285750">
                        <a:buFont typeface="Arial" panose="020B0604020202020204" pitchFamily="34" charset="0"/>
                        <a:buChar char="•"/>
                      </a:pPr>
                      <a:r>
                        <a:rPr lang="en-US" sz="1400" dirty="0"/>
                        <a:t>First Come First Served (FCFS)</a:t>
                      </a:r>
                    </a:p>
                    <a:p>
                      <a:pPr marL="285750" indent="-285750">
                        <a:buFont typeface="Arial" panose="020B0604020202020204" pitchFamily="34" charset="0"/>
                        <a:buChar char="•"/>
                      </a:pPr>
                      <a:r>
                        <a:rPr lang="en-US" sz="1400" dirty="0"/>
                        <a:t>Policy Enforced (PE)</a:t>
                      </a:r>
                    </a:p>
                  </a:txBody>
                  <a:tcPr/>
                </a:tc>
                <a:extLst>
                  <a:ext uri="{0D108BD9-81ED-4DB2-BD59-A6C34878D82A}">
                    <a16:rowId xmlns:a16="http://schemas.microsoft.com/office/drawing/2014/main" val="3072701106"/>
                  </a:ext>
                </a:extLst>
              </a:tr>
              <a:tr h="380195">
                <a:tc>
                  <a:txBody>
                    <a:bodyPr/>
                    <a:lstStyle/>
                    <a:p>
                      <a:r>
                        <a:rPr lang="en-US" sz="1400" dirty="0"/>
                        <a:t>Number of scenarios</a:t>
                      </a:r>
                    </a:p>
                  </a:txBody>
                  <a:tcPr/>
                </a:tc>
                <a:tc>
                  <a:txBody>
                    <a:bodyPr/>
                    <a:lstStyle/>
                    <a:p>
                      <a:r>
                        <a:rPr lang="en-US" sz="1400" dirty="0"/>
                        <a:t>5</a:t>
                      </a:r>
                    </a:p>
                  </a:txBody>
                  <a:tcPr/>
                </a:tc>
                <a:tc>
                  <a:txBody>
                    <a:bodyPr/>
                    <a:lstStyle/>
                    <a:p>
                      <a:r>
                        <a:rPr lang="en-US" sz="1400" dirty="0"/>
                        <a:t>6</a:t>
                      </a:r>
                    </a:p>
                  </a:txBody>
                  <a:tcPr/>
                </a:tc>
                <a:tc>
                  <a:txBody>
                    <a:bodyPr/>
                    <a:lstStyle/>
                    <a:p>
                      <a:r>
                        <a:rPr lang="en-US" sz="1400" dirty="0"/>
                        <a:t>7</a:t>
                      </a:r>
                    </a:p>
                  </a:txBody>
                  <a:tcPr/>
                </a:tc>
                <a:tc>
                  <a:txBody>
                    <a:bodyPr/>
                    <a:lstStyle/>
                    <a:p>
                      <a:r>
                        <a:rPr lang="en-US" sz="1400" dirty="0"/>
                        <a:t>4</a:t>
                      </a:r>
                    </a:p>
                  </a:txBody>
                  <a:tcPr/>
                </a:tc>
                <a:tc>
                  <a:txBody>
                    <a:bodyPr/>
                    <a:lstStyle/>
                    <a:p>
                      <a:r>
                        <a:rPr lang="en-US" sz="1400" dirty="0"/>
                        <a:t>4</a:t>
                      </a:r>
                    </a:p>
                  </a:txBody>
                  <a:tcPr/>
                </a:tc>
                <a:tc>
                  <a:txBody>
                    <a:bodyPr/>
                    <a:lstStyle/>
                    <a:p>
                      <a:r>
                        <a:rPr lang="en-US" sz="1400" dirty="0"/>
                        <a:t>4</a:t>
                      </a:r>
                    </a:p>
                  </a:txBody>
                  <a:tcPr/>
                </a:tc>
                <a:tc>
                  <a:txBody>
                    <a:bodyPr/>
                    <a:lstStyle/>
                    <a:p>
                      <a:r>
                        <a:rPr lang="en-US" sz="1400" dirty="0"/>
                        <a:t>2</a:t>
                      </a:r>
                    </a:p>
                  </a:txBody>
                  <a:tcPr/>
                </a:tc>
                <a:extLst>
                  <a:ext uri="{0D108BD9-81ED-4DB2-BD59-A6C34878D82A}">
                    <a16:rowId xmlns:a16="http://schemas.microsoft.com/office/drawing/2014/main" val="3504121453"/>
                  </a:ext>
                </a:extLst>
              </a:tr>
            </a:tbl>
          </a:graphicData>
        </a:graphic>
      </p:graphicFrame>
      <p:sp>
        <p:nvSpPr>
          <p:cNvPr id="3" name="TextBox 2">
            <a:extLst>
              <a:ext uri="{FF2B5EF4-FFF2-40B4-BE49-F238E27FC236}">
                <a16:creationId xmlns:a16="http://schemas.microsoft.com/office/drawing/2014/main" id="{9BBF7F12-38A9-BBF4-E441-0D1CF0CE8AA2}"/>
              </a:ext>
            </a:extLst>
          </p:cNvPr>
          <p:cNvSpPr txBox="1"/>
          <p:nvPr/>
        </p:nvSpPr>
        <p:spPr>
          <a:xfrm>
            <a:off x="473646" y="5749537"/>
            <a:ext cx="9492656" cy="369332"/>
          </a:xfrm>
          <a:prstGeom prst="rect">
            <a:avLst/>
          </a:prstGeom>
          <a:noFill/>
        </p:spPr>
        <p:txBody>
          <a:bodyPr wrap="square" rtlCol="0">
            <a:spAutoFit/>
          </a:bodyPr>
          <a:lstStyle/>
          <a:p>
            <a:r>
              <a:rPr lang="en-US" dirty="0"/>
              <a:t>Total number of simulations = 5 x 6 x 7 x 4 x 4 x 4 x 2 = 26,880</a:t>
            </a:r>
          </a:p>
        </p:txBody>
      </p:sp>
      <p:sp>
        <p:nvSpPr>
          <p:cNvPr id="8" name="Slide Number Placeholder 7">
            <a:extLst>
              <a:ext uri="{FF2B5EF4-FFF2-40B4-BE49-F238E27FC236}">
                <a16:creationId xmlns:a16="http://schemas.microsoft.com/office/drawing/2014/main" id="{441F895C-5BA5-E21A-6F86-E65F29DC46E4}"/>
              </a:ext>
            </a:extLst>
          </p:cNvPr>
          <p:cNvSpPr>
            <a:spLocks noGrp="1"/>
          </p:cNvSpPr>
          <p:nvPr>
            <p:ph type="sldNum" sz="quarter" idx="12"/>
          </p:nvPr>
        </p:nvSpPr>
        <p:spPr/>
        <p:txBody>
          <a:bodyPr/>
          <a:lstStyle/>
          <a:p>
            <a:fld id="{27CDDC79-9182-4F73-A31D-1D235784DB13}" type="slidenum">
              <a:rPr lang="en-US" smtClean="0"/>
              <a:t>7</a:t>
            </a:fld>
            <a:endParaRPr lang="en-US"/>
          </a:p>
        </p:txBody>
      </p:sp>
    </p:spTree>
    <p:extLst>
      <p:ext uri="{BB962C8B-B14F-4D97-AF65-F5344CB8AC3E}">
        <p14:creationId xmlns:p14="http://schemas.microsoft.com/office/powerpoint/2010/main" val="291928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BB7B6-9921-10F5-5750-A929AFE243FB}"/>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D1EE2A63-CBDD-4767-4C36-0D49DE281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91DB1E70-1A9F-B911-EF77-64588F83AA6E}"/>
              </a:ext>
            </a:extLst>
          </p:cNvPr>
          <p:cNvSpPr>
            <a:spLocks noGrp="1"/>
          </p:cNvSpPr>
          <p:nvPr>
            <p:ph type="sldNum" sz="quarter" idx="12"/>
          </p:nvPr>
        </p:nvSpPr>
        <p:spPr/>
        <p:txBody>
          <a:bodyPr/>
          <a:lstStyle/>
          <a:p>
            <a:fld id="{27CDDC79-9182-4F73-A31D-1D235784DB13}" type="slidenum">
              <a:rPr lang="en-US" smtClean="0"/>
              <a:t>70</a:t>
            </a:fld>
            <a:endParaRPr lang="en-US"/>
          </a:p>
        </p:txBody>
      </p:sp>
      <p:sp>
        <p:nvSpPr>
          <p:cNvPr id="5" name="TextBox 4">
            <a:extLst>
              <a:ext uri="{FF2B5EF4-FFF2-40B4-BE49-F238E27FC236}">
                <a16:creationId xmlns:a16="http://schemas.microsoft.com/office/drawing/2014/main" id="{3EBB7066-E6A2-BD54-A0AC-69C0EC812475}"/>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40D3BB2B-B88E-F09B-6606-936D1367204B}"/>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C70936A4-845D-E6FF-D014-518998700AFD}"/>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0548B318-EDCA-DEBA-EC46-3E13F61DB4A8}"/>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DC9907D-CB5B-8A16-95D6-701FC82F002D}"/>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5874B840-1B48-81D1-C668-0134E0EA83B2}"/>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2597998D-895C-1521-F0D6-71C0B690C320}"/>
              </a:ext>
            </a:extLst>
          </p:cNvPr>
          <p:cNvSpPr/>
          <p:nvPr/>
        </p:nvSpPr>
        <p:spPr>
          <a:xfrm>
            <a:off x="1950721" y="1303020"/>
            <a:ext cx="426720" cy="4547712"/>
          </a:xfrm>
          <a:prstGeom prst="rect">
            <a:avLst/>
          </a:prstGeom>
          <a:noFill/>
          <a:ln w="476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759E8B-4030-4B0F-2F5D-C1ADA601CF70}"/>
              </a:ext>
            </a:extLst>
          </p:cNvPr>
          <p:cNvSpPr txBox="1"/>
          <p:nvPr/>
        </p:nvSpPr>
        <p:spPr>
          <a:xfrm>
            <a:off x="2727960" y="3201510"/>
            <a:ext cx="2750819" cy="369332"/>
          </a:xfrm>
          <a:prstGeom prst="rect">
            <a:avLst/>
          </a:prstGeom>
          <a:solidFill>
            <a:schemeClr val="bg1"/>
          </a:solidFill>
        </p:spPr>
        <p:txBody>
          <a:bodyPr wrap="square" rtlCol="0">
            <a:spAutoFit/>
          </a:bodyPr>
          <a:lstStyle/>
          <a:p>
            <a:r>
              <a:rPr lang="en-US" b="1" dirty="0">
                <a:solidFill>
                  <a:schemeClr val="accent6">
                    <a:lumMod val="75000"/>
                  </a:schemeClr>
                </a:solidFill>
              </a:rPr>
              <a:t>Change in precipitation</a:t>
            </a:r>
          </a:p>
        </p:txBody>
      </p:sp>
    </p:spTree>
    <p:extLst>
      <p:ext uri="{BB962C8B-B14F-4D97-AF65-F5344CB8AC3E}">
        <p14:creationId xmlns:p14="http://schemas.microsoft.com/office/powerpoint/2010/main" val="2038684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D2B66-EE7B-AAB8-102F-0E7E8F7034AD}"/>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3466FEAA-20F8-C61C-A3F0-EC679E715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AF598C82-E117-B4B2-FE7E-37E008D8737B}"/>
              </a:ext>
            </a:extLst>
          </p:cNvPr>
          <p:cNvSpPr>
            <a:spLocks noGrp="1"/>
          </p:cNvSpPr>
          <p:nvPr>
            <p:ph type="sldNum" sz="quarter" idx="12"/>
          </p:nvPr>
        </p:nvSpPr>
        <p:spPr/>
        <p:txBody>
          <a:bodyPr/>
          <a:lstStyle/>
          <a:p>
            <a:fld id="{27CDDC79-9182-4F73-A31D-1D235784DB13}" type="slidenum">
              <a:rPr lang="en-US" smtClean="0"/>
              <a:t>71</a:t>
            </a:fld>
            <a:endParaRPr lang="en-US"/>
          </a:p>
        </p:txBody>
      </p:sp>
      <p:sp>
        <p:nvSpPr>
          <p:cNvPr id="5" name="TextBox 4">
            <a:extLst>
              <a:ext uri="{FF2B5EF4-FFF2-40B4-BE49-F238E27FC236}">
                <a16:creationId xmlns:a16="http://schemas.microsoft.com/office/drawing/2014/main" id="{6F400231-01A4-04FE-F787-8B4C42648E04}"/>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6A9F98BD-FE15-F3E2-E5D2-85B65FD824EE}"/>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D3850D3B-09A1-1C18-EE7F-BAE04A400701}"/>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7993C944-6A88-8A0B-61ED-2DA086D30F21}"/>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C6AA6AB-E723-5C07-51B8-BC060913919F}"/>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38B7F5B9-C32E-03F0-1623-E345B0043DE0}"/>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B3199B7B-CDF8-2219-E046-32A4B37244F4}"/>
              </a:ext>
            </a:extLst>
          </p:cNvPr>
          <p:cNvSpPr/>
          <p:nvPr/>
        </p:nvSpPr>
        <p:spPr>
          <a:xfrm>
            <a:off x="3021329" y="1359969"/>
            <a:ext cx="426720" cy="4547712"/>
          </a:xfrm>
          <a:prstGeom prst="rect">
            <a:avLst/>
          </a:prstGeom>
          <a:noFill/>
          <a:ln w="476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67AFAA-5936-A912-001B-73294A783610}"/>
              </a:ext>
            </a:extLst>
          </p:cNvPr>
          <p:cNvSpPr txBox="1"/>
          <p:nvPr/>
        </p:nvSpPr>
        <p:spPr>
          <a:xfrm>
            <a:off x="659131" y="3794760"/>
            <a:ext cx="2228850" cy="646331"/>
          </a:xfrm>
          <a:prstGeom prst="rect">
            <a:avLst/>
          </a:prstGeom>
          <a:solidFill>
            <a:schemeClr val="bg1"/>
          </a:solidFill>
        </p:spPr>
        <p:txBody>
          <a:bodyPr wrap="square" rtlCol="0">
            <a:spAutoFit/>
          </a:bodyPr>
          <a:lstStyle/>
          <a:p>
            <a:r>
              <a:rPr lang="en-US" b="1" dirty="0">
                <a:solidFill>
                  <a:schemeClr val="accent6">
                    <a:lumMod val="75000"/>
                  </a:schemeClr>
                </a:solidFill>
              </a:rPr>
              <a:t>Freshwater demand scenario</a:t>
            </a:r>
          </a:p>
        </p:txBody>
      </p:sp>
    </p:spTree>
    <p:extLst>
      <p:ext uri="{BB962C8B-B14F-4D97-AF65-F5344CB8AC3E}">
        <p14:creationId xmlns:p14="http://schemas.microsoft.com/office/powerpoint/2010/main" val="356763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98CC1-0B24-5863-9354-04A7C1EFF76E}"/>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B9AA9402-40FF-D722-DD6D-09DD61C3C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8BE3E7A0-D34C-57E4-2972-989740776575}"/>
              </a:ext>
            </a:extLst>
          </p:cNvPr>
          <p:cNvSpPr>
            <a:spLocks noGrp="1"/>
          </p:cNvSpPr>
          <p:nvPr>
            <p:ph type="sldNum" sz="quarter" idx="12"/>
          </p:nvPr>
        </p:nvSpPr>
        <p:spPr/>
        <p:txBody>
          <a:bodyPr/>
          <a:lstStyle/>
          <a:p>
            <a:fld id="{27CDDC79-9182-4F73-A31D-1D235784DB13}" type="slidenum">
              <a:rPr lang="en-US" smtClean="0"/>
              <a:t>72</a:t>
            </a:fld>
            <a:endParaRPr lang="en-US"/>
          </a:p>
        </p:txBody>
      </p:sp>
      <p:sp>
        <p:nvSpPr>
          <p:cNvPr id="5" name="TextBox 4">
            <a:extLst>
              <a:ext uri="{FF2B5EF4-FFF2-40B4-BE49-F238E27FC236}">
                <a16:creationId xmlns:a16="http://schemas.microsoft.com/office/drawing/2014/main" id="{0CE1228A-5090-FDD4-6B4C-AFB159ABD039}"/>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4D4F1849-81DB-A598-FD18-DAA89F3A6251}"/>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7481B9DB-0EC3-3002-E1D7-D69C4600FC3E}"/>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008913-C041-B9DB-C464-E244595781A3}"/>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485F6F7-2A72-E234-6AA9-66665B4D14C6}"/>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E9EC9E9D-1FF5-828E-BC37-8D052F09C24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513E5E2C-D8C0-CF09-5CB6-9D5C278006A1}"/>
              </a:ext>
            </a:extLst>
          </p:cNvPr>
          <p:cNvSpPr/>
          <p:nvPr/>
        </p:nvSpPr>
        <p:spPr>
          <a:xfrm>
            <a:off x="4097019" y="1278702"/>
            <a:ext cx="426720" cy="4547712"/>
          </a:xfrm>
          <a:prstGeom prst="rect">
            <a:avLst/>
          </a:prstGeom>
          <a:noFill/>
          <a:ln w="476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6B0454-F264-327D-7A41-31AEB2147300}"/>
              </a:ext>
            </a:extLst>
          </p:cNvPr>
          <p:cNvSpPr txBox="1"/>
          <p:nvPr/>
        </p:nvSpPr>
        <p:spPr>
          <a:xfrm>
            <a:off x="1684019" y="2438400"/>
            <a:ext cx="2164081" cy="646331"/>
          </a:xfrm>
          <a:prstGeom prst="rect">
            <a:avLst/>
          </a:prstGeom>
          <a:solidFill>
            <a:schemeClr val="bg1"/>
          </a:solidFill>
        </p:spPr>
        <p:txBody>
          <a:bodyPr wrap="square" rtlCol="0">
            <a:spAutoFit/>
          </a:bodyPr>
          <a:lstStyle/>
          <a:p>
            <a:r>
              <a:rPr lang="en-US" b="1" dirty="0">
                <a:solidFill>
                  <a:schemeClr val="accent6">
                    <a:lumMod val="75000"/>
                  </a:schemeClr>
                </a:solidFill>
              </a:rPr>
              <a:t>Irrigation demand scenario</a:t>
            </a:r>
          </a:p>
        </p:txBody>
      </p:sp>
    </p:spTree>
    <p:extLst>
      <p:ext uri="{BB962C8B-B14F-4D97-AF65-F5344CB8AC3E}">
        <p14:creationId xmlns:p14="http://schemas.microsoft.com/office/powerpoint/2010/main" val="1817675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1CE3E-0B98-203E-72AD-9601CE61FA6A}"/>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DEAA4DCB-A323-12E4-FFF9-0A9E47BF4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2F8DAC12-D6E6-2CD6-4D7D-CDFBF33AE39B}"/>
              </a:ext>
            </a:extLst>
          </p:cNvPr>
          <p:cNvSpPr>
            <a:spLocks noGrp="1"/>
          </p:cNvSpPr>
          <p:nvPr>
            <p:ph type="sldNum" sz="quarter" idx="12"/>
          </p:nvPr>
        </p:nvSpPr>
        <p:spPr/>
        <p:txBody>
          <a:bodyPr/>
          <a:lstStyle/>
          <a:p>
            <a:fld id="{27CDDC79-9182-4F73-A31D-1D235784DB13}" type="slidenum">
              <a:rPr lang="en-US" smtClean="0"/>
              <a:t>73</a:t>
            </a:fld>
            <a:endParaRPr lang="en-US"/>
          </a:p>
        </p:txBody>
      </p:sp>
      <p:sp>
        <p:nvSpPr>
          <p:cNvPr id="5" name="TextBox 4">
            <a:extLst>
              <a:ext uri="{FF2B5EF4-FFF2-40B4-BE49-F238E27FC236}">
                <a16:creationId xmlns:a16="http://schemas.microsoft.com/office/drawing/2014/main" id="{251E0FDA-82EA-4335-BDF3-A7E72430735B}"/>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79680BD5-7ECB-C2A7-435C-0A5AC9910A6C}"/>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A8CC61A4-79C9-32F8-9075-0761B8A8E1DD}"/>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2FA31BF2-9536-A0E8-1999-EF72AD405829}"/>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06F9431-674B-005F-30ED-D7B39E7F4066}"/>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4F00C240-23DE-F218-23C7-D7D36D64F58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675E1DC0-E3EB-1D92-F07D-FFD5833BD760}"/>
              </a:ext>
            </a:extLst>
          </p:cNvPr>
          <p:cNvSpPr/>
          <p:nvPr/>
        </p:nvSpPr>
        <p:spPr>
          <a:xfrm>
            <a:off x="5149448" y="1313815"/>
            <a:ext cx="426720" cy="4547712"/>
          </a:xfrm>
          <a:prstGeom prst="rect">
            <a:avLst/>
          </a:prstGeom>
          <a:noFill/>
          <a:ln w="4762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1A08EB2-7876-AF49-2E33-E57E82E1795B}"/>
              </a:ext>
            </a:extLst>
          </p:cNvPr>
          <p:cNvSpPr txBox="1"/>
          <p:nvPr/>
        </p:nvSpPr>
        <p:spPr>
          <a:xfrm>
            <a:off x="2758440" y="2659380"/>
            <a:ext cx="2095499" cy="646331"/>
          </a:xfrm>
          <a:prstGeom prst="rect">
            <a:avLst/>
          </a:prstGeom>
          <a:solidFill>
            <a:schemeClr val="bg1"/>
          </a:solidFill>
        </p:spPr>
        <p:txBody>
          <a:bodyPr wrap="square" rtlCol="0">
            <a:spAutoFit/>
          </a:bodyPr>
          <a:lstStyle/>
          <a:p>
            <a:r>
              <a:rPr lang="en-US" b="1" dirty="0">
                <a:solidFill>
                  <a:schemeClr val="accent6">
                    <a:lumMod val="75000"/>
                  </a:schemeClr>
                </a:solidFill>
              </a:rPr>
              <a:t>Livestock demand scenario</a:t>
            </a:r>
          </a:p>
        </p:txBody>
      </p:sp>
    </p:spTree>
    <p:extLst>
      <p:ext uri="{BB962C8B-B14F-4D97-AF65-F5344CB8AC3E}">
        <p14:creationId xmlns:p14="http://schemas.microsoft.com/office/powerpoint/2010/main" val="1043421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73C0D-44C8-B734-1D55-566E19417A0C}"/>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AA396585-58B3-A0F1-094C-5CF9B194E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28EFE234-0161-44A2-044C-BEDD002B170B}"/>
              </a:ext>
            </a:extLst>
          </p:cNvPr>
          <p:cNvSpPr>
            <a:spLocks noGrp="1"/>
          </p:cNvSpPr>
          <p:nvPr>
            <p:ph type="sldNum" sz="quarter" idx="12"/>
          </p:nvPr>
        </p:nvSpPr>
        <p:spPr/>
        <p:txBody>
          <a:bodyPr/>
          <a:lstStyle/>
          <a:p>
            <a:fld id="{27CDDC79-9182-4F73-A31D-1D235784DB13}" type="slidenum">
              <a:rPr lang="en-US" smtClean="0"/>
              <a:t>74</a:t>
            </a:fld>
            <a:endParaRPr lang="en-US"/>
          </a:p>
        </p:txBody>
      </p:sp>
      <p:sp>
        <p:nvSpPr>
          <p:cNvPr id="5" name="TextBox 4">
            <a:extLst>
              <a:ext uri="{FF2B5EF4-FFF2-40B4-BE49-F238E27FC236}">
                <a16:creationId xmlns:a16="http://schemas.microsoft.com/office/drawing/2014/main" id="{D899D64C-53DD-73A7-ABE6-B8B149B3CAF9}"/>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987F93D6-89E1-B8C0-A3EF-1992605EE8D8}"/>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3B6405C7-3633-05F8-3DBC-E7516D01BF14}"/>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FC2E922B-26B7-F45C-A4F6-1AC39AB9288C}"/>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4987C92-2263-0745-FD76-4581902ABA2E}"/>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69647FDB-9F23-C0D9-24C8-332C749E4F10}"/>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E3638694-3F16-74A8-DE7A-D78AD6BF1858}"/>
              </a:ext>
            </a:extLst>
          </p:cNvPr>
          <p:cNvSpPr/>
          <p:nvPr/>
        </p:nvSpPr>
        <p:spPr>
          <a:xfrm>
            <a:off x="6183633" y="1313815"/>
            <a:ext cx="426720" cy="4547712"/>
          </a:xfrm>
          <a:prstGeom prst="rect">
            <a:avLst/>
          </a:prstGeom>
          <a:noFill/>
          <a:ln w="476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0FE666-957D-C136-CD0B-BD7C1864547D}"/>
              </a:ext>
            </a:extLst>
          </p:cNvPr>
          <p:cNvSpPr txBox="1"/>
          <p:nvPr/>
        </p:nvSpPr>
        <p:spPr>
          <a:xfrm>
            <a:off x="3912870" y="2976712"/>
            <a:ext cx="2095499" cy="923330"/>
          </a:xfrm>
          <a:prstGeom prst="rect">
            <a:avLst/>
          </a:prstGeom>
          <a:solidFill>
            <a:schemeClr val="bg1"/>
          </a:solidFill>
        </p:spPr>
        <p:txBody>
          <a:bodyPr wrap="square" rtlCol="0">
            <a:spAutoFit/>
          </a:bodyPr>
          <a:lstStyle/>
          <a:p>
            <a:pPr algn="ctr"/>
            <a:r>
              <a:rPr lang="en-US" b="1" dirty="0">
                <a:solidFill>
                  <a:srgbClr val="FFC000"/>
                </a:solidFill>
              </a:rPr>
              <a:t>Annual frequency in  </a:t>
            </a:r>
            <a:r>
              <a:rPr lang="en-US" b="1" u="sng" dirty="0">
                <a:solidFill>
                  <a:srgbClr val="FFC000"/>
                </a:solidFill>
              </a:rPr>
              <a:t>urban water </a:t>
            </a:r>
            <a:r>
              <a:rPr lang="en-US" b="1" dirty="0">
                <a:solidFill>
                  <a:srgbClr val="FFC000"/>
                </a:solidFill>
              </a:rPr>
              <a:t>delivery  (%)</a:t>
            </a:r>
          </a:p>
        </p:txBody>
      </p:sp>
    </p:spTree>
    <p:extLst>
      <p:ext uri="{BB962C8B-B14F-4D97-AF65-F5344CB8AC3E}">
        <p14:creationId xmlns:p14="http://schemas.microsoft.com/office/powerpoint/2010/main" val="4089430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DE266-9DFE-3418-D94C-0A9180836812}"/>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1126EE5C-B3F6-87D4-1F8A-D90386543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235B09F7-5B70-EF5B-917D-CBECC55AD4B7}"/>
              </a:ext>
            </a:extLst>
          </p:cNvPr>
          <p:cNvSpPr>
            <a:spLocks noGrp="1"/>
          </p:cNvSpPr>
          <p:nvPr>
            <p:ph type="sldNum" sz="quarter" idx="12"/>
          </p:nvPr>
        </p:nvSpPr>
        <p:spPr/>
        <p:txBody>
          <a:bodyPr/>
          <a:lstStyle/>
          <a:p>
            <a:fld id="{27CDDC79-9182-4F73-A31D-1D235784DB13}" type="slidenum">
              <a:rPr lang="en-US" smtClean="0"/>
              <a:t>75</a:t>
            </a:fld>
            <a:endParaRPr lang="en-US"/>
          </a:p>
        </p:txBody>
      </p:sp>
      <p:sp>
        <p:nvSpPr>
          <p:cNvPr id="5" name="TextBox 4">
            <a:extLst>
              <a:ext uri="{FF2B5EF4-FFF2-40B4-BE49-F238E27FC236}">
                <a16:creationId xmlns:a16="http://schemas.microsoft.com/office/drawing/2014/main" id="{5CCD4120-EB23-9C37-6CEA-559053B05FC1}"/>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C0CFBE5F-3B86-084D-33A0-A802F8323434}"/>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0211A508-AD3E-ABF3-E752-C17B82B6CF6A}"/>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822E72CD-0915-1442-1803-9A03E0762912}"/>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CBC0CBF-CA34-1319-DD65-03C388991C54}"/>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69C4BC91-01A7-64BB-814C-8463B3008962}"/>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C9E5E993-1323-08E9-2BC3-5ADEDF85F0A6}"/>
              </a:ext>
            </a:extLst>
          </p:cNvPr>
          <p:cNvSpPr/>
          <p:nvPr/>
        </p:nvSpPr>
        <p:spPr>
          <a:xfrm>
            <a:off x="7212329" y="1290952"/>
            <a:ext cx="426720" cy="4547712"/>
          </a:xfrm>
          <a:prstGeom prst="rect">
            <a:avLst/>
          </a:prstGeom>
          <a:noFill/>
          <a:ln w="476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1A1D59C-EC63-4467-A300-5B85F7D18249}"/>
              </a:ext>
            </a:extLst>
          </p:cNvPr>
          <p:cNvSpPr txBox="1"/>
          <p:nvPr/>
        </p:nvSpPr>
        <p:spPr>
          <a:xfrm>
            <a:off x="4682490" y="2976712"/>
            <a:ext cx="2095499" cy="923330"/>
          </a:xfrm>
          <a:prstGeom prst="rect">
            <a:avLst/>
          </a:prstGeom>
          <a:solidFill>
            <a:schemeClr val="bg1"/>
          </a:solidFill>
        </p:spPr>
        <p:txBody>
          <a:bodyPr wrap="square" rtlCol="0">
            <a:spAutoFit/>
          </a:bodyPr>
          <a:lstStyle/>
          <a:p>
            <a:pPr algn="ctr"/>
            <a:r>
              <a:rPr lang="en-US" b="1" dirty="0">
                <a:solidFill>
                  <a:srgbClr val="FFC000"/>
                </a:solidFill>
              </a:rPr>
              <a:t>Annual frequency in </a:t>
            </a:r>
            <a:r>
              <a:rPr lang="en-US" b="1" u="sng" dirty="0">
                <a:solidFill>
                  <a:srgbClr val="FFC000"/>
                </a:solidFill>
              </a:rPr>
              <a:t>rural water </a:t>
            </a:r>
            <a:r>
              <a:rPr lang="en-US" b="1" dirty="0">
                <a:solidFill>
                  <a:srgbClr val="FFC000"/>
                </a:solidFill>
              </a:rPr>
              <a:t>delivery  (%)</a:t>
            </a:r>
          </a:p>
        </p:txBody>
      </p:sp>
    </p:spTree>
    <p:extLst>
      <p:ext uri="{BB962C8B-B14F-4D97-AF65-F5344CB8AC3E}">
        <p14:creationId xmlns:p14="http://schemas.microsoft.com/office/powerpoint/2010/main" val="3719108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CB98A-6190-9AC9-4BAF-A6B8AA782D1B}"/>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C8D4A404-457B-7E59-3A73-A3CC3C681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1215B8BE-8BBE-7CD9-EEA0-6DDB302D5C33}"/>
              </a:ext>
            </a:extLst>
          </p:cNvPr>
          <p:cNvSpPr>
            <a:spLocks noGrp="1"/>
          </p:cNvSpPr>
          <p:nvPr>
            <p:ph type="sldNum" sz="quarter" idx="12"/>
          </p:nvPr>
        </p:nvSpPr>
        <p:spPr/>
        <p:txBody>
          <a:bodyPr/>
          <a:lstStyle/>
          <a:p>
            <a:fld id="{27CDDC79-9182-4F73-A31D-1D235784DB13}" type="slidenum">
              <a:rPr lang="en-US" smtClean="0"/>
              <a:t>76</a:t>
            </a:fld>
            <a:endParaRPr lang="en-US"/>
          </a:p>
        </p:txBody>
      </p:sp>
      <p:sp>
        <p:nvSpPr>
          <p:cNvPr id="5" name="TextBox 4">
            <a:extLst>
              <a:ext uri="{FF2B5EF4-FFF2-40B4-BE49-F238E27FC236}">
                <a16:creationId xmlns:a16="http://schemas.microsoft.com/office/drawing/2014/main" id="{18C021B1-A6A0-F6ED-3D8D-D589B82584DB}"/>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06925F23-4C01-05CE-644E-403C7AA37EDB}"/>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5E54EDA9-324B-7DDB-614E-F2C22604B286}"/>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3DE5DAAB-04A7-8AE1-FBD6-F04DEE3B25C5}"/>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F417A99-6384-DC66-A237-8C96467DF65A}"/>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86230DEE-5DB5-89A3-CED3-55514417C620}"/>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EF6C4AA8-6444-5463-0F0D-6DFE7A315310}"/>
              </a:ext>
            </a:extLst>
          </p:cNvPr>
          <p:cNvSpPr/>
          <p:nvPr/>
        </p:nvSpPr>
        <p:spPr>
          <a:xfrm>
            <a:off x="8316594" y="1332786"/>
            <a:ext cx="426720" cy="4547712"/>
          </a:xfrm>
          <a:prstGeom prst="rect">
            <a:avLst/>
          </a:prstGeom>
          <a:noFill/>
          <a:ln w="476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EA6991-C621-2431-8538-56D9632BEB7B}"/>
              </a:ext>
            </a:extLst>
          </p:cNvPr>
          <p:cNvSpPr txBox="1"/>
          <p:nvPr/>
        </p:nvSpPr>
        <p:spPr>
          <a:xfrm>
            <a:off x="5734050" y="3182452"/>
            <a:ext cx="2095499" cy="923330"/>
          </a:xfrm>
          <a:prstGeom prst="rect">
            <a:avLst/>
          </a:prstGeom>
          <a:solidFill>
            <a:schemeClr val="bg1"/>
          </a:solidFill>
        </p:spPr>
        <p:txBody>
          <a:bodyPr wrap="square" rtlCol="0">
            <a:spAutoFit/>
          </a:bodyPr>
          <a:lstStyle/>
          <a:p>
            <a:pPr algn="ctr"/>
            <a:r>
              <a:rPr lang="en-US" b="1" dirty="0">
                <a:solidFill>
                  <a:srgbClr val="FFC000"/>
                </a:solidFill>
              </a:rPr>
              <a:t>Annual frequency in </a:t>
            </a:r>
            <a:r>
              <a:rPr lang="en-US" b="1" u="sng" dirty="0">
                <a:solidFill>
                  <a:srgbClr val="FFC000"/>
                </a:solidFill>
              </a:rPr>
              <a:t>livestock water </a:t>
            </a:r>
            <a:r>
              <a:rPr lang="en-US" b="1" dirty="0">
                <a:solidFill>
                  <a:srgbClr val="FFC000"/>
                </a:solidFill>
              </a:rPr>
              <a:t>delivery  (%)</a:t>
            </a:r>
          </a:p>
        </p:txBody>
      </p:sp>
    </p:spTree>
    <p:extLst>
      <p:ext uri="{BB962C8B-B14F-4D97-AF65-F5344CB8AC3E}">
        <p14:creationId xmlns:p14="http://schemas.microsoft.com/office/powerpoint/2010/main" val="2911385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6C40-A714-6767-7D4E-47B40B14B5EB}"/>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527178D7-2664-4AC9-0ED6-F90DE313D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D7B42E04-D5DB-F0DE-F0DF-574B7C6F21AD}"/>
              </a:ext>
            </a:extLst>
          </p:cNvPr>
          <p:cNvSpPr>
            <a:spLocks noGrp="1"/>
          </p:cNvSpPr>
          <p:nvPr>
            <p:ph type="sldNum" sz="quarter" idx="12"/>
          </p:nvPr>
        </p:nvSpPr>
        <p:spPr/>
        <p:txBody>
          <a:bodyPr/>
          <a:lstStyle/>
          <a:p>
            <a:fld id="{27CDDC79-9182-4F73-A31D-1D235784DB13}" type="slidenum">
              <a:rPr lang="en-US" smtClean="0"/>
              <a:t>77</a:t>
            </a:fld>
            <a:endParaRPr lang="en-US"/>
          </a:p>
        </p:txBody>
      </p:sp>
      <p:sp>
        <p:nvSpPr>
          <p:cNvPr id="5" name="TextBox 4">
            <a:extLst>
              <a:ext uri="{FF2B5EF4-FFF2-40B4-BE49-F238E27FC236}">
                <a16:creationId xmlns:a16="http://schemas.microsoft.com/office/drawing/2014/main" id="{AD7AB96C-22A9-FC14-E21C-8F885C69AEB9}"/>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F488C4FB-CC36-B330-2E29-C1052C8FECA5}"/>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C428639F-05CA-660B-2AA1-C9C1ED78DED4}"/>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82AA0543-F23B-482B-3132-5567FFF90BBD}"/>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D9D16F7-04E2-2809-F586-711C92678763}"/>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3AA237E6-0AB8-BC5F-D769-511BE5140207}"/>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2C6C606D-D7D8-0DA8-702A-85736C9DD676}"/>
              </a:ext>
            </a:extLst>
          </p:cNvPr>
          <p:cNvSpPr/>
          <p:nvPr/>
        </p:nvSpPr>
        <p:spPr>
          <a:xfrm>
            <a:off x="9431887" y="1365805"/>
            <a:ext cx="426720" cy="4547712"/>
          </a:xfrm>
          <a:prstGeom prst="rect">
            <a:avLst/>
          </a:prstGeom>
          <a:noFill/>
          <a:ln w="476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CE6101-E40C-FDEF-DCEF-962EA44BBF49}"/>
              </a:ext>
            </a:extLst>
          </p:cNvPr>
          <p:cNvSpPr txBox="1"/>
          <p:nvPr/>
        </p:nvSpPr>
        <p:spPr>
          <a:xfrm>
            <a:off x="6781799" y="2656672"/>
            <a:ext cx="2095499" cy="923330"/>
          </a:xfrm>
          <a:prstGeom prst="rect">
            <a:avLst/>
          </a:prstGeom>
          <a:solidFill>
            <a:schemeClr val="bg1"/>
          </a:solidFill>
        </p:spPr>
        <p:txBody>
          <a:bodyPr wrap="square" rtlCol="0">
            <a:spAutoFit/>
          </a:bodyPr>
          <a:lstStyle/>
          <a:p>
            <a:pPr algn="ctr"/>
            <a:r>
              <a:rPr lang="en-US" b="1" dirty="0">
                <a:solidFill>
                  <a:srgbClr val="FFC000"/>
                </a:solidFill>
              </a:rPr>
              <a:t>Annual frequency in </a:t>
            </a:r>
            <a:r>
              <a:rPr lang="en-US" b="1" u="sng" dirty="0">
                <a:solidFill>
                  <a:srgbClr val="FFC000"/>
                </a:solidFill>
              </a:rPr>
              <a:t>irrigation water </a:t>
            </a:r>
            <a:r>
              <a:rPr lang="en-US" b="1" dirty="0">
                <a:solidFill>
                  <a:srgbClr val="FFC000"/>
                </a:solidFill>
              </a:rPr>
              <a:t>delivery  (%)</a:t>
            </a:r>
          </a:p>
        </p:txBody>
      </p:sp>
    </p:spTree>
    <p:extLst>
      <p:ext uri="{BB962C8B-B14F-4D97-AF65-F5344CB8AC3E}">
        <p14:creationId xmlns:p14="http://schemas.microsoft.com/office/powerpoint/2010/main" val="648279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F140-DE21-B1B0-23D5-5E138DB32BD7}"/>
            </a:ext>
          </a:extLst>
        </p:cNvPr>
        <p:cNvGrpSpPr/>
        <p:nvPr/>
      </p:nvGrpSpPr>
      <p:grpSpPr>
        <a:xfrm>
          <a:off x="0" y="0"/>
          <a:ext cx="0" cy="0"/>
          <a:chOff x="0" y="0"/>
          <a:chExt cx="0" cy="0"/>
        </a:xfrm>
      </p:grpSpPr>
      <p:pic>
        <p:nvPicPr>
          <p:cNvPr id="3" name="Picture 2" descr="A graph of a graph of a triangle&#10;&#10;AI-generated content may be incorrect.">
            <a:extLst>
              <a:ext uri="{FF2B5EF4-FFF2-40B4-BE49-F238E27FC236}">
                <a16:creationId xmlns:a16="http://schemas.microsoft.com/office/drawing/2014/main" id="{86DDA499-5577-BCAB-93A1-51EB84FFC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F0AE6410-AA78-1537-41D2-6EF06CA5914F}"/>
              </a:ext>
            </a:extLst>
          </p:cNvPr>
          <p:cNvSpPr>
            <a:spLocks noGrp="1"/>
          </p:cNvSpPr>
          <p:nvPr>
            <p:ph type="sldNum" sz="quarter" idx="12"/>
          </p:nvPr>
        </p:nvSpPr>
        <p:spPr/>
        <p:txBody>
          <a:bodyPr/>
          <a:lstStyle/>
          <a:p>
            <a:fld id="{27CDDC79-9182-4F73-A31D-1D235784DB13}" type="slidenum">
              <a:rPr lang="en-US" smtClean="0"/>
              <a:t>78</a:t>
            </a:fld>
            <a:endParaRPr lang="en-US"/>
          </a:p>
        </p:txBody>
      </p:sp>
      <p:sp>
        <p:nvSpPr>
          <p:cNvPr id="5" name="TextBox 4">
            <a:extLst>
              <a:ext uri="{FF2B5EF4-FFF2-40B4-BE49-F238E27FC236}">
                <a16:creationId xmlns:a16="http://schemas.microsoft.com/office/drawing/2014/main" id="{443F01D3-BE25-D25C-01C5-FB67125E7232}"/>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C86727A3-E271-671A-63CD-04DE18B32546}"/>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A1B4A7B8-950B-A446-6CA7-24661252207F}"/>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6DCE1053-D614-509B-4AE3-97A8D219BF5A}"/>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75F8816-DD33-FB12-6548-16888AABCBAB}"/>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12FA5760-4A1F-01B8-5686-0244663A40BD}"/>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13" name="Rectangle 12">
            <a:extLst>
              <a:ext uri="{FF2B5EF4-FFF2-40B4-BE49-F238E27FC236}">
                <a16:creationId xmlns:a16="http://schemas.microsoft.com/office/drawing/2014/main" id="{4282B409-2BBF-27D5-2411-6258195AE761}"/>
              </a:ext>
            </a:extLst>
          </p:cNvPr>
          <p:cNvSpPr/>
          <p:nvPr/>
        </p:nvSpPr>
        <p:spPr>
          <a:xfrm>
            <a:off x="10411058" y="1313815"/>
            <a:ext cx="426720" cy="4547712"/>
          </a:xfrm>
          <a:prstGeom prst="rect">
            <a:avLst/>
          </a:prstGeom>
          <a:noFill/>
          <a:ln w="476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F109F3E-25AC-3A0A-81DC-6C28601BC09B}"/>
              </a:ext>
            </a:extLst>
          </p:cNvPr>
          <p:cNvSpPr txBox="1"/>
          <p:nvPr/>
        </p:nvSpPr>
        <p:spPr>
          <a:xfrm>
            <a:off x="7886701" y="2740492"/>
            <a:ext cx="2095499" cy="923330"/>
          </a:xfrm>
          <a:prstGeom prst="rect">
            <a:avLst/>
          </a:prstGeom>
          <a:solidFill>
            <a:schemeClr val="bg1"/>
          </a:solidFill>
        </p:spPr>
        <p:txBody>
          <a:bodyPr wrap="square" rtlCol="0">
            <a:spAutoFit/>
          </a:bodyPr>
          <a:lstStyle/>
          <a:p>
            <a:pPr algn="ctr"/>
            <a:r>
              <a:rPr lang="en-US" b="1" dirty="0">
                <a:solidFill>
                  <a:srgbClr val="FFC000"/>
                </a:solidFill>
              </a:rPr>
              <a:t>Annual frequency in </a:t>
            </a:r>
            <a:r>
              <a:rPr lang="en-US" b="1" u="sng" dirty="0">
                <a:solidFill>
                  <a:srgbClr val="FFC000"/>
                </a:solidFill>
              </a:rPr>
              <a:t>minimum flow requirement </a:t>
            </a:r>
            <a:r>
              <a:rPr lang="en-US" b="1" dirty="0">
                <a:solidFill>
                  <a:srgbClr val="FFC000"/>
                </a:solidFill>
              </a:rPr>
              <a:t>(%)</a:t>
            </a:r>
          </a:p>
        </p:txBody>
      </p:sp>
    </p:spTree>
    <p:extLst>
      <p:ext uri="{BB962C8B-B14F-4D97-AF65-F5344CB8AC3E}">
        <p14:creationId xmlns:p14="http://schemas.microsoft.com/office/powerpoint/2010/main" val="89628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260D8-A6EB-3355-C887-5570CE2461CE}"/>
            </a:ext>
          </a:extLst>
        </p:cNvPr>
        <p:cNvGrpSpPr/>
        <p:nvPr/>
      </p:nvGrpSpPr>
      <p:grpSpPr>
        <a:xfrm>
          <a:off x="0" y="0"/>
          <a:ext cx="0" cy="0"/>
          <a:chOff x="0" y="0"/>
          <a:chExt cx="0" cy="0"/>
        </a:xfrm>
      </p:grpSpPr>
      <p:pic>
        <p:nvPicPr>
          <p:cNvPr id="2" name="Picture 1" descr="A graph of a graph of a triangle&#10;&#10;AI-generated content may be incorrect.">
            <a:extLst>
              <a:ext uri="{FF2B5EF4-FFF2-40B4-BE49-F238E27FC236}">
                <a16:creationId xmlns:a16="http://schemas.microsoft.com/office/drawing/2014/main" id="{97BF0614-7E31-1A50-9E45-4339CA445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E62A0B1E-43E2-E129-B531-36A4CAB90768}"/>
              </a:ext>
            </a:extLst>
          </p:cNvPr>
          <p:cNvSpPr>
            <a:spLocks noGrp="1"/>
          </p:cNvSpPr>
          <p:nvPr>
            <p:ph type="sldNum" sz="quarter" idx="12"/>
          </p:nvPr>
        </p:nvSpPr>
        <p:spPr/>
        <p:txBody>
          <a:bodyPr/>
          <a:lstStyle/>
          <a:p>
            <a:fld id="{27CDDC79-9182-4F73-A31D-1D235784DB13}" type="slidenum">
              <a:rPr lang="en-US" smtClean="0"/>
              <a:t>79</a:t>
            </a:fld>
            <a:endParaRPr lang="en-US"/>
          </a:p>
        </p:txBody>
      </p:sp>
      <p:sp>
        <p:nvSpPr>
          <p:cNvPr id="5" name="TextBox 4">
            <a:extLst>
              <a:ext uri="{FF2B5EF4-FFF2-40B4-BE49-F238E27FC236}">
                <a16:creationId xmlns:a16="http://schemas.microsoft.com/office/drawing/2014/main" id="{84EC669D-8802-75AE-7A86-0FF1CED8DFA0}"/>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99809320-6FF0-6352-FF09-A015455FF86D}"/>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B7320D07-33C8-24A4-66CE-58CE2AEDF2CF}"/>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05C60916-08EE-0BEF-1B57-F0A96AF4B895}"/>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F934BDA-5ADB-511B-0712-524238146509}"/>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E4F8F23F-EA65-43E2-56C6-E8840961377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3" name="TextBox 2">
            <a:extLst>
              <a:ext uri="{FF2B5EF4-FFF2-40B4-BE49-F238E27FC236}">
                <a16:creationId xmlns:a16="http://schemas.microsoft.com/office/drawing/2014/main" id="{E56BF9CC-3064-D29C-046F-A7F1D760C99C}"/>
              </a:ext>
            </a:extLst>
          </p:cNvPr>
          <p:cNvSpPr txBox="1"/>
          <p:nvPr/>
        </p:nvSpPr>
        <p:spPr>
          <a:xfrm>
            <a:off x="769620" y="1889760"/>
            <a:ext cx="7353300" cy="923330"/>
          </a:xfrm>
          <a:prstGeom prst="rect">
            <a:avLst/>
          </a:prstGeom>
          <a:solidFill>
            <a:schemeClr val="bg1"/>
          </a:solidFill>
        </p:spPr>
        <p:txBody>
          <a:bodyPr wrap="square" rtlCol="0">
            <a:spAutoFit/>
          </a:bodyPr>
          <a:lstStyle/>
          <a:p>
            <a:r>
              <a:rPr lang="en-US" b="1" dirty="0"/>
              <a:t>Each line shows a unique combination of assumption values along the parallel axes and indicated the associated performance metrics obtained for those assumptions/scenarios.</a:t>
            </a:r>
          </a:p>
        </p:txBody>
      </p:sp>
      <p:cxnSp>
        <p:nvCxnSpPr>
          <p:cNvPr id="24" name="Straight Connector 23">
            <a:extLst>
              <a:ext uri="{FF2B5EF4-FFF2-40B4-BE49-F238E27FC236}">
                <a16:creationId xmlns:a16="http://schemas.microsoft.com/office/drawing/2014/main" id="{2FAFD279-D58F-F3C0-4175-3D47F9F76E01}"/>
              </a:ext>
            </a:extLst>
          </p:cNvPr>
          <p:cNvCxnSpPr/>
          <p:nvPr/>
        </p:nvCxnSpPr>
        <p:spPr>
          <a:xfrm>
            <a:off x="1158240" y="3268980"/>
            <a:ext cx="1021080" cy="2438400"/>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6627F64-2062-5A1F-93F6-B79AED35ABDE}"/>
              </a:ext>
            </a:extLst>
          </p:cNvPr>
          <p:cNvCxnSpPr>
            <a:cxnSpLocks/>
          </p:cNvCxnSpPr>
          <p:nvPr/>
        </p:nvCxnSpPr>
        <p:spPr>
          <a:xfrm flipH="1">
            <a:off x="2179320" y="4553822"/>
            <a:ext cx="1021079" cy="1153558"/>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EE9BF59-CFB9-1456-DE7B-58E9E8C19C6D}"/>
              </a:ext>
            </a:extLst>
          </p:cNvPr>
          <p:cNvCxnSpPr>
            <a:cxnSpLocks/>
          </p:cNvCxnSpPr>
          <p:nvPr/>
        </p:nvCxnSpPr>
        <p:spPr>
          <a:xfrm>
            <a:off x="3200399" y="4553822"/>
            <a:ext cx="1021080" cy="23714"/>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0C25DC0-BC98-BB5D-4AA7-33BEADEB034E}"/>
              </a:ext>
            </a:extLst>
          </p:cNvPr>
          <p:cNvCxnSpPr>
            <a:cxnSpLocks/>
          </p:cNvCxnSpPr>
          <p:nvPr/>
        </p:nvCxnSpPr>
        <p:spPr>
          <a:xfrm flipH="1">
            <a:off x="4221478" y="3108960"/>
            <a:ext cx="1021082" cy="1416316"/>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26A1382-EB80-DFF7-8B4F-2B6F1DD788A6}"/>
              </a:ext>
            </a:extLst>
          </p:cNvPr>
          <p:cNvCxnSpPr>
            <a:cxnSpLocks/>
          </p:cNvCxnSpPr>
          <p:nvPr/>
        </p:nvCxnSpPr>
        <p:spPr>
          <a:xfrm>
            <a:off x="5242557" y="3106677"/>
            <a:ext cx="979172" cy="1289794"/>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68B0275-2D6B-7748-3B71-C50C3FDD70E1}"/>
              </a:ext>
            </a:extLst>
          </p:cNvPr>
          <p:cNvCxnSpPr>
            <a:cxnSpLocks/>
          </p:cNvCxnSpPr>
          <p:nvPr/>
        </p:nvCxnSpPr>
        <p:spPr>
          <a:xfrm flipH="1">
            <a:off x="6221729" y="4335780"/>
            <a:ext cx="1062989" cy="60691"/>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7B7FE98-3328-8321-015E-11AAF90DD5E9}"/>
              </a:ext>
            </a:extLst>
          </p:cNvPr>
          <p:cNvCxnSpPr>
            <a:cxnSpLocks/>
          </p:cNvCxnSpPr>
          <p:nvPr/>
        </p:nvCxnSpPr>
        <p:spPr>
          <a:xfrm flipH="1">
            <a:off x="7513313" y="3434767"/>
            <a:ext cx="986789" cy="929505"/>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570D69A-BCCC-6DE9-60C1-7AD34B98CC32}"/>
              </a:ext>
            </a:extLst>
          </p:cNvPr>
          <p:cNvCxnSpPr>
            <a:cxnSpLocks/>
          </p:cNvCxnSpPr>
          <p:nvPr/>
        </p:nvCxnSpPr>
        <p:spPr>
          <a:xfrm flipH="1">
            <a:off x="8528686" y="2051239"/>
            <a:ext cx="721990" cy="1377761"/>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AEA26AA-8A82-68EC-EAB6-9CB7DDAC4653}"/>
              </a:ext>
            </a:extLst>
          </p:cNvPr>
          <p:cNvCxnSpPr>
            <a:cxnSpLocks/>
          </p:cNvCxnSpPr>
          <p:nvPr/>
        </p:nvCxnSpPr>
        <p:spPr>
          <a:xfrm>
            <a:off x="9250676" y="2051239"/>
            <a:ext cx="1055369" cy="2676098"/>
          </a:xfrm>
          <a:prstGeom prst="line">
            <a:avLst/>
          </a:prstGeom>
          <a:ln w="317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40BD95A-15EE-4FD8-A9FD-379BDB6A8ABF}"/>
              </a:ext>
            </a:extLst>
          </p:cNvPr>
          <p:cNvCxnSpPr>
            <a:cxnSpLocks/>
          </p:cNvCxnSpPr>
          <p:nvPr/>
        </p:nvCxnSpPr>
        <p:spPr>
          <a:xfrm flipV="1">
            <a:off x="1175386" y="3002280"/>
            <a:ext cx="1003934" cy="1879202"/>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D98F677-30AC-5F9E-F6CE-A99BCD4195CA}"/>
              </a:ext>
            </a:extLst>
          </p:cNvPr>
          <p:cNvCxnSpPr>
            <a:cxnSpLocks/>
          </p:cNvCxnSpPr>
          <p:nvPr/>
        </p:nvCxnSpPr>
        <p:spPr>
          <a:xfrm flipH="1" flipV="1">
            <a:off x="2162178" y="3002280"/>
            <a:ext cx="1046791" cy="1522996"/>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C3AE4D3D-1A71-34B6-B028-865EFFB7F47D}"/>
              </a:ext>
            </a:extLst>
          </p:cNvPr>
          <p:cNvCxnSpPr>
            <a:cxnSpLocks/>
          </p:cNvCxnSpPr>
          <p:nvPr/>
        </p:nvCxnSpPr>
        <p:spPr>
          <a:xfrm flipV="1">
            <a:off x="6221729" y="3751574"/>
            <a:ext cx="1267779" cy="1955806"/>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2C43793-16C7-482D-C7C9-48B25B2C8AB4}"/>
              </a:ext>
            </a:extLst>
          </p:cNvPr>
          <p:cNvCxnSpPr>
            <a:cxnSpLocks/>
          </p:cNvCxnSpPr>
          <p:nvPr/>
        </p:nvCxnSpPr>
        <p:spPr>
          <a:xfrm flipH="1">
            <a:off x="5208267" y="5707380"/>
            <a:ext cx="1038706" cy="0"/>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CD7F40-B31F-B40F-F06B-DE766B5AE6E8}"/>
              </a:ext>
            </a:extLst>
          </p:cNvPr>
          <p:cNvCxnSpPr>
            <a:cxnSpLocks/>
          </p:cNvCxnSpPr>
          <p:nvPr/>
        </p:nvCxnSpPr>
        <p:spPr>
          <a:xfrm flipV="1">
            <a:off x="3191829" y="3116580"/>
            <a:ext cx="1013457" cy="1408696"/>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3D51901-61B9-7F96-6DEE-809EF601019C}"/>
              </a:ext>
            </a:extLst>
          </p:cNvPr>
          <p:cNvCxnSpPr>
            <a:cxnSpLocks/>
          </p:cNvCxnSpPr>
          <p:nvPr/>
        </p:nvCxnSpPr>
        <p:spPr>
          <a:xfrm flipH="1" flipV="1">
            <a:off x="4230049" y="3105310"/>
            <a:ext cx="996319" cy="2659162"/>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99C4FA21-BCBD-45CC-98DB-02D4D1933F4B}"/>
              </a:ext>
            </a:extLst>
          </p:cNvPr>
          <p:cNvCxnSpPr>
            <a:cxnSpLocks/>
          </p:cNvCxnSpPr>
          <p:nvPr/>
        </p:nvCxnSpPr>
        <p:spPr>
          <a:xfrm flipH="1" flipV="1">
            <a:off x="7505700" y="3717946"/>
            <a:ext cx="758187" cy="1668124"/>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B9D30CC-79B3-BE4D-81F8-5743035E008D}"/>
              </a:ext>
            </a:extLst>
          </p:cNvPr>
          <p:cNvCxnSpPr>
            <a:cxnSpLocks/>
          </p:cNvCxnSpPr>
          <p:nvPr/>
        </p:nvCxnSpPr>
        <p:spPr>
          <a:xfrm>
            <a:off x="8263887" y="5388353"/>
            <a:ext cx="1028697" cy="120035"/>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8EE8C0A4-2733-99F0-0689-4CA155A4B82E}"/>
              </a:ext>
            </a:extLst>
          </p:cNvPr>
          <p:cNvCxnSpPr>
            <a:cxnSpLocks/>
          </p:cNvCxnSpPr>
          <p:nvPr/>
        </p:nvCxnSpPr>
        <p:spPr>
          <a:xfrm flipV="1">
            <a:off x="9292584" y="4335780"/>
            <a:ext cx="1040136" cy="1164590"/>
          </a:xfrm>
          <a:prstGeom prst="line">
            <a:avLst/>
          </a:prstGeom>
          <a:ln w="317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2963A899-1DF0-1544-8C90-251A591E994E}"/>
              </a:ext>
            </a:extLst>
          </p:cNvPr>
          <p:cNvSpPr txBox="1"/>
          <p:nvPr/>
        </p:nvSpPr>
        <p:spPr>
          <a:xfrm>
            <a:off x="4728208" y="5883972"/>
            <a:ext cx="7353300" cy="923330"/>
          </a:xfrm>
          <a:prstGeom prst="rect">
            <a:avLst/>
          </a:prstGeom>
          <a:solidFill>
            <a:schemeClr val="bg1"/>
          </a:solidFill>
        </p:spPr>
        <p:txBody>
          <a:bodyPr wrap="square" rtlCol="0">
            <a:spAutoFit/>
          </a:bodyPr>
          <a:lstStyle/>
          <a:p>
            <a:r>
              <a:rPr lang="en-US" b="1" dirty="0"/>
              <a:t>For example, the lines highlighted with </a:t>
            </a:r>
            <a:r>
              <a:rPr lang="en-US" b="1" dirty="0">
                <a:solidFill>
                  <a:srgbClr val="00B050"/>
                </a:solidFill>
              </a:rPr>
              <a:t>green</a:t>
            </a:r>
            <a:r>
              <a:rPr lang="en-US" b="1" dirty="0"/>
              <a:t> and </a:t>
            </a:r>
            <a:r>
              <a:rPr lang="en-US" b="1" dirty="0">
                <a:solidFill>
                  <a:srgbClr val="FFC000"/>
                </a:solidFill>
              </a:rPr>
              <a:t>orange </a:t>
            </a:r>
            <a:r>
              <a:rPr lang="en-US" b="1" dirty="0"/>
              <a:t>colors are two combinations of scenarios/assumptions leading to two very different performance for the system</a:t>
            </a:r>
          </a:p>
        </p:txBody>
      </p:sp>
    </p:spTree>
    <p:extLst>
      <p:ext uri="{BB962C8B-B14F-4D97-AF65-F5344CB8AC3E}">
        <p14:creationId xmlns:p14="http://schemas.microsoft.com/office/powerpoint/2010/main" val="77029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1807-5FFC-F9D4-C7BB-264D1D32F5B3}"/>
              </a:ext>
            </a:extLst>
          </p:cNvPr>
          <p:cNvSpPr>
            <a:spLocks noGrp="1"/>
          </p:cNvSpPr>
          <p:nvPr>
            <p:ph type="title"/>
          </p:nvPr>
        </p:nvSpPr>
        <p:spPr/>
        <p:txBody>
          <a:bodyPr/>
          <a:lstStyle/>
          <a:p>
            <a:r>
              <a:rPr lang="en-US" dirty="0"/>
              <a:t>Climate projections</a:t>
            </a:r>
            <a:br>
              <a:rPr lang="en-US" dirty="0"/>
            </a:br>
            <a:r>
              <a:rPr lang="en-US" dirty="0"/>
              <a:t>CMIP6</a:t>
            </a:r>
          </a:p>
        </p:txBody>
      </p:sp>
      <p:sp>
        <p:nvSpPr>
          <p:cNvPr id="3" name="Content Placeholder 2">
            <a:extLst>
              <a:ext uri="{FF2B5EF4-FFF2-40B4-BE49-F238E27FC236}">
                <a16:creationId xmlns:a16="http://schemas.microsoft.com/office/drawing/2014/main" id="{C8E05708-504B-20FF-9A48-536C856A0287}"/>
              </a:ext>
            </a:extLst>
          </p:cNvPr>
          <p:cNvSpPr>
            <a:spLocks noGrp="1"/>
          </p:cNvSpPr>
          <p:nvPr>
            <p:ph idx="1"/>
          </p:nvPr>
        </p:nvSpPr>
        <p:spPr>
          <a:xfrm>
            <a:off x="838200" y="1825625"/>
            <a:ext cx="5010013" cy="3016090"/>
          </a:xfrm>
        </p:spPr>
        <p:txBody>
          <a:bodyPr>
            <a:normAutofit/>
          </a:bodyPr>
          <a:lstStyle/>
          <a:p>
            <a:r>
              <a:rPr lang="en-US" sz="2400" dirty="0"/>
              <a:t>SSP5 8.5</a:t>
            </a:r>
          </a:p>
          <a:p>
            <a:r>
              <a:rPr lang="en-US" sz="2400" dirty="0"/>
              <a:t>Historical period: 1985-2014 (30 years)</a:t>
            </a:r>
          </a:p>
          <a:p>
            <a:r>
              <a:rPr lang="en-US" sz="2400" dirty="0"/>
              <a:t>Two future periods</a:t>
            </a:r>
          </a:p>
          <a:p>
            <a:pPr lvl="1"/>
            <a:r>
              <a:rPr lang="en-US" sz="2000" dirty="0"/>
              <a:t>Near future: 2026-2055 (30 years)</a:t>
            </a:r>
          </a:p>
          <a:p>
            <a:pPr lvl="1"/>
            <a:r>
              <a:rPr lang="en-US" sz="2000" dirty="0"/>
              <a:t>Far future: 2056-2085 (30 years)</a:t>
            </a:r>
          </a:p>
        </p:txBody>
      </p:sp>
      <p:sp>
        <p:nvSpPr>
          <p:cNvPr id="4" name="Slide Number Placeholder 3">
            <a:extLst>
              <a:ext uri="{FF2B5EF4-FFF2-40B4-BE49-F238E27FC236}">
                <a16:creationId xmlns:a16="http://schemas.microsoft.com/office/drawing/2014/main" id="{106E5F24-2883-E513-1971-A2454488C01E}"/>
              </a:ext>
            </a:extLst>
          </p:cNvPr>
          <p:cNvSpPr>
            <a:spLocks noGrp="1"/>
          </p:cNvSpPr>
          <p:nvPr>
            <p:ph type="sldNum" sz="quarter" idx="12"/>
          </p:nvPr>
        </p:nvSpPr>
        <p:spPr/>
        <p:txBody>
          <a:bodyPr/>
          <a:lstStyle/>
          <a:p>
            <a:fld id="{27CDDC79-9182-4F73-A31D-1D235784DB13}" type="slidenum">
              <a:rPr lang="en-US" smtClean="0"/>
              <a:t>8</a:t>
            </a:fld>
            <a:endParaRPr lang="en-US"/>
          </a:p>
        </p:txBody>
      </p:sp>
      <p:pic>
        <p:nvPicPr>
          <p:cNvPr id="6" name="Picture 5" descr="A graph of different sizes and colors&#10;&#10;AI-generated content may be incorrect.">
            <a:extLst>
              <a:ext uri="{FF2B5EF4-FFF2-40B4-BE49-F238E27FC236}">
                <a16:creationId xmlns:a16="http://schemas.microsoft.com/office/drawing/2014/main" id="{899F838D-3449-4D26-A2FF-2F1D901FD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49573"/>
            <a:ext cx="5706777" cy="5706777"/>
          </a:xfrm>
          <a:prstGeom prst="rect">
            <a:avLst/>
          </a:prstGeom>
        </p:spPr>
      </p:pic>
    </p:spTree>
    <p:extLst>
      <p:ext uri="{BB962C8B-B14F-4D97-AF65-F5344CB8AC3E}">
        <p14:creationId xmlns:p14="http://schemas.microsoft.com/office/powerpoint/2010/main" val="8929604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7A03-965E-5A9A-8F22-963268F84E4C}"/>
            </a:ext>
          </a:extLst>
        </p:cNvPr>
        <p:cNvGrpSpPr/>
        <p:nvPr/>
      </p:nvGrpSpPr>
      <p:grpSpPr>
        <a:xfrm>
          <a:off x="0" y="0"/>
          <a:ext cx="0" cy="0"/>
          <a:chOff x="0" y="0"/>
          <a:chExt cx="0" cy="0"/>
        </a:xfrm>
      </p:grpSpPr>
      <p:pic>
        <p:nvPicPr>
          <p:cNvPr id="2" name="Picture 1" descr="A graph of a graph of a triangle&#10;&#10;AI-generated content may be incorrect.">
            <a:extLst>
              <a:ext uri="{FF2B5EF4-FFF2-40B4-BE49-F238E27FC236}">
                <a16:creationId xmlns:a16="http://schemas.microsoft.com/office/drawing/2014/main" id="{3DC26085-1707-A050-ADF0-BAD7B7434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 y="996473"/>
            <a:ext cx="10497016" cy="5038567"/>
          </a:xfrm>
          <a:prstGeom prst="rect">
            <a:avLst/>
          </a:prstGeom>
        </p:spPr>
      </p:pic>
      <p:sp>
        <p:nvSpPr>
          <p:cNvPr id="4" name="Slide Number Placeholder 3">
            <a:extLst>
              <a:ext uri="{FF2B5EF4-FFF2-40B4-BE49-F238E27FC236}">
                <a16:creationId xmlns:a16="http://schemas.microsoft.com/office/drawing/2014/main" id="{EF74BD03-AA95-930D-3491-355269906850}"/>
              </a:ext>
            </a:extLst>
          </p:cNvPr>
          <p:cNvSpPr>
            <a:spLocks noGrp="1"/>
          </p:cNvSpPr>
          <p:nvPr>
            <p:ph type="sldNum" sz="quarter" idx="12"/>
          </p:nvPr>
        </p:nvSpPr>
        <p:spPr/>
        <p:txBody>
          <a:bodyPr/>
          <a:lstStyle/>
          <a:p>
            <a:fld id="{27CDDC79-9182-4F73-A31D-1D235784DB13}" type="slidenum">
              <a:rPr lang="en-US" smtClean="0"/>
              <a:t>80</a:t>
            </a:fld>
            <a:endParaRPr lang="en-US"/>
          </a:p>
        </p:txBody>
      </p:sp>
      <p:sp>
        <p:nvSpPr>
          <p:cNvPr id="5" name="TextBox 4">
            <a:extLst>
              <a:ext uri="{FF2B5EF4-FFF2-40B4-BE49-F238E27FC236}">
                <a16:creationId xmlns:a16="http://schemas.microsoft.com/office/drawing/2014/main" id="{2B1DDB5F-97DF-612D-FB68-7574BEC3171A}"/>
              </a:ext>
            </a:extLst>
          </p:cNvPr>
          <p:cNvSpPr txBox="1"/>
          <p:nvPr/>
        </p:nvSpPr>
        <p:spPr>
          <a:xfrm>
            <a:off x="60532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C4982073-8702-D78D-C84B-D62ECC7F2B63}"/>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9" name="Right Brace 8">
            <a:extLst>
              <a:ext uri="{FF2B5EF4-FFF2-40B4-BE49-F238E27FC236}">
                <a16:creationId xmlns:a16="http://schemas.microsoft.com/office/drawing/2014/main" id="{289EE4EB-F3C7-BAAD-370B-89B8E488DCC4}"/>
              </a:ext>
            </a:extLst>
          </p:cNvPr>
          <p:cNvSpPr/>
          <p:nvPr/>
        </p:nvSpPr>
        <p:spPr>
          <a:xfrm rot="5400000">
            <a:off x="3011804" y="3916520"/>
            <a:ext cx="377191" cy="422148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23B95C79-1FE5-0F10-5C82-0E1933BD85DC}"/>
              </a:ext>
            </a:extLst>
          </p:cNvPr>
          <p:cNvSpPr/>
          <p:nvPr/>
        </p:nvSpPr>
        <p:spPr>
          <a:xfrm rot="5400000">
            <a:off x="7646988" y="3552984"/>
            <a:ext cx="365123" cy="4960620"/>
          </a:xfrm>
          <a:prstGeom prst="rightBrace">
            <a:avLst>
              <a:gd name="adj1" fmla="val 8333"/>
              <a:gd name="adj2" fmla="val 50208"/>
            </a:avLst>
          </a:prstGeom>
          <a:noFill/>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4D59800-9576-7951-8E98-AD6A4786CF06}"/>
              </a:ext>
            </a:extLst>
          </p:cNvPr>
          <p:cNvSpPr txBox="1"/>
          <p:nvPr/>
        </p:nvSpPr>
        <p:spPr>
          <a:xfrm>
            <a:off x="1950721" y="6290048"/>
            <a:ext cx="3215640" cy="369332"/>
          </a:xfrm>
          <a:prstGeom prst="rect">
            <a:avLst/>
          </a:prstGeom>
          <a:noFill/>
        </p:spPr>
        <p:txBody>
          <a:bodyPr wrap="square" rtlCol="0">
            <a:spAutoFit/>
          </a:bodyPr>
          <a:lstStyle/>
          <a:p>
            <a:pPr algn="ctr"/>
            <a:r>
              <a:rPr lang="en-US" dirty="0"/>
              <a:t>Scenarios / assumptions</a:t>
            </a:r>
          </a:p>
        </p:txBody>
      </p:sp>
      <p:sp>
        <p:nvSpPr>
          <p:cNvPr id="12" name="TextBox 11">
            <a:extLst>
              <a:ext uri="{FF2B5EF4-FFF2-40B4-BE49-F238E27FC236}">
                <a16:creationId xmlns:a16="http://schemas.microsoft.com/office/drawing/2014/main" id="{4CD1A249-EB9D-7253-4F19-366BBD231523}"/>
              </a:ext>
            </a:extLst>
          </p:cNvPr>
          <p:cNvSpPr txBox="1"/>
          <p:nvPr/>
        </p:nvSpPr>
        <p:spPr>
          <a:xfrm>
            <a:off x="6221729" y="6213752"/>
            <a:ext cx="3215640" cy="369332"/>
          </a:xfrm>
          <a:prstGeom prst="rect">
            <a:avLst/>
          </a:prstGeom>
          <a:noFill/>
        </p:spPr>
        <p:txBody>
          <a:bodyPr wrap="square" rtlCol="0">
            <a:spAutoFit/>
          </a:bodyPr>
          <a:lstStyle/>
          <a:p>
            <a:pPr algn="ctr"/>
            <a:r>
              <a:rPr lang="en-US" dirty="0"/>
              <a:t>Performance metrics</a:t>
            </a:r>
          </a:p>
        </p:txBody>
      </p:sp>
      <p:sp>
        <p:nvSpPr>
          <p:cNvPr id="3" name="TextBox 2">
            <a:extLst>
              <a:ext uri="{FF2B5EF4-FFF2-40B4-BE49-F238E27FC236}">
                <a16:creationId xmlns:a16="http://schemas.microsoft.com/office/drawing/2014/main" id="{4869465B-D1BD-A84B-7911-DFA56B10E9D9}"/>
              </a:ext>
            </a:extLst>
          </p:cNvPr>
          <p:cNvSpPr txBox="1"/>
          <p:nvPr/>
        </p:nvSpPr>
        <p:spPr>
          <a:xfrm>
            <a:off x="525780" y="2880360"/>
            <a:ext cx="4396740" cy="2031325"/>
          </a:xfrm>
          <a:prstGeom prst="rect">
            <a:avLst/>
          </a:prstGeom>
          <a:solidFill>
            <a:schemeClr val="bg1"/>
          </a:solidFill>
        </p:spPr>
        <p:txBody>
          <a:bodyPr wrap="square" rtlCol="0">
            <a:spAutoFit/>
          </a:bodyPr>
          <a:lstStyle/>
          <a:p>
            <a:r>
              <a:rPr lang="en-US" b="1" dirty="0"/>
              <a:t>By default:</a:t>
            </a:r>
          </a:p>
          <a:p>
            <a:pPr marL="285750" indent="-285750">
              <a:buFontTx/>
              <a:buChar char="-"/>
            </a:pPr>
            <a:r>
              <a:rPr lang="en-US" b="1" dirty="0">
                <a:solidFill>
                  <a:srgbClr val="0000FF"/>
                </a:solidFill>
              </a:rPr>
              <a:t>blue</a:t>
            </a:r>
            <a:r>
              <a:rPr lang="en-US" b="1" dirty="0"/>
              <a:t> color shows the  result obtained using the Policy Enforced (PE) assumption</a:t>
            </a:r>
          </a:p>
          <a:p>
            <a:pPr marL="285750" indent="-285750">
              <a:buFontTx/>
              <a:buChar char="-"/>
            </a:pPr>
            <a:r>
              <a:rPr lang="en-US" b="1" dirty="0">
                <a:solidFill>
                  <a:srgbClr val="FF0000"/>
                </a:solidFill>
              </a:rPr>
              <a:t>red</a:t>
            </a:r>
            <a:r>
              <a:rPr lang="en-US" b="1" dirty="0"/>
              <a:t> color shows the results  obtained with the First Come First Served (FCFS) assumption)</a:t>
            </a:r>
          </a:p>
        </p:txBody>
      </p:sp>
    </p:spTree>
    <p:extLst>
      <p:ext uri="{BB962C8B-B14F-4D97-AF65-F5344CB8AC3E}">
        <p14:creationId xmlns:p14="http://schemas.microsoft.com/office/powerpoint/2010/main" val="4160603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6B66-9A9E-5F01-4B3F-EE21A5D23960}"/>
            </a:ext>
          </a:extLst>
        </p:cNvPr>
        <p:cNvGrpSpPr/>
        <p:nvPr/>
      </p:nvGrpSpPr>
      <p:grpSpPr>
        <a:xfrm>
          <a:off x="0" y="0"/>
          <a:ext cx="0" cy="0"/>
          <a:chOff x="0" y="0"/>
          <a:chExt cx="0" cy="0"/>
        </a:xfrm>
      </p:grpSpPr>
      <p:pic>
        <p:nvPicPr>
          <p:cNvPr id="7" name="Picture 6" descr="A diagram of a triangle&#10;&#10;AI-generated content may be incorrect.">
            <a:extLst>
              <a:ext uri="{FF2B5EF4-FFF2-40B4-BE49-F238E27FC236}">
                <a16:creationId xmlns:a16="http://schemas.microsoft.com/office/drawing/2014/main" id="{BDA57101-F621-F30E-F4FA-229287B88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5" y="1266486"/>
            <a:ext cx="10647945" cy="5111014"/>
          </a:xfrm>
          <a:prstGeom prst="rect">
            <a:avLst/>
          </a:prstGeom>
        </p:spPr>
      </p:pic>
      <p:sp>
        <p:nvSpPr>
          <p:cNvPr id="4" name="Slide Number Placeholder 3">
            <a:extLst>
              <a:ext uri="{FF2B5EF4-FFF2-40B4-BE49-F238E27FC236}">
                <a16:creationId xmlns:a16="http://schemas.microsoft.com/office/drawing/2014/main" id="{1D609D7A-B550-9EB1-CF6C-3CD76AB29021}"/>
              </a:ext>
            </a:extLst>
          </p:cNvPr>
          <p:cNvSpPr>
            <a:spLocks noGrp="1"/>
          </p:cNvSpPr>
          <p:nvPr>
            <p:ph type="sldNum" sz="quarter" idx="12"/>
          </p:nvPr>
        </p:nvSpPr>
        <p:spPr/>
        <p:txBody>
          <a:bodyPr/>
          <a:lstStyle/>
          <a:p>
            <a:fld id="{27CDDC79-9182-4F73-A31D-1D235784DB13}" type="slidenum">
              <a:rPr lang="en-US" smtClean="0"/>
              <a:t>81</a:t>
            </a:fld>
            <a:endParaRPr lang="en-US"/>
          </a:p>
        </p:txBody>
      </p:sp>
      <p:sp>
        <p:nvSpPr>
          <p:cNvPr id="5" name="TextBox 4">
            <a:extLst>
              <a:ext uri="{FF2B5EF4-FFF2-40B4-BE49-F238E27FC236}">
                <a16:creationId xmlns:a16="http://schemas.microsoft.com/office/drawing/2014/main" id="{4B7223AD-15B6-8472-79A7-EE12F03B90C9}"/>
              </a:ext>
            </a:extLst>
          </p:cNvPr>
          <p:cNvSpPr txBox="1"/>
          <p:nvPr/>
        </p:nvSpPr>
        <p:spPr>
          <a:xfrm>
            <a:off x="597705" y="348656"/>
            <a:ext cx="11387130" cy="400110"/>
          </a:xfrm>
          <a:prstGeom prst="rect">
            <a:avLst/>
          </a:prstGeom>
          <a:noFill/>
        </p:spPr>
        <p:txBody>
          <a:bodyPr wrap="square" rtlCol="0">
            <a:spAutoFit/>
          </a:bodyPr>
          <a:lstStyle/>
          <a:p>
            <a:r>
              <a:rPr lang="en-US" sz="2000" b="1" dirty="0"/>
              <a:t>Visualizing trade-offs among water users</a:t>
            </a:r>
          </a:p>
        </p:txBody>
      </p:sp>
      <p:sp>
        <p:nvSpPr>
          <p:cNvPr id="8" name="TextBox 7">
            <a:extLst>
              <a:ext uri="{FF2B5EF4-FFF2-40B4-BE49-F238E27FC236}">
                <a16:creationId xmlns:a16="http://schemas.microsoft.com/office/drawing/2014/main" id="{2370D560-8FEA-41DA-89B2-36FD71E66F6B}"/>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sp>
        <p:nvSpPr>
          <p:cNvPr id="3" name="TextBox 2">
            <a:extLst>
              <a:ext uri="{FF2B5EF4-FFF2-40B4-BE49-F238E27FC236}">
                <a16:creationId xmlns:a16="http://schemas.microsoft.com/office/drawing/2014/main" id="{28134157-7A84-6934-8190-417BB2F9E783}"/>
              </a:ext>
            </a:extLst>
          </p:cNvPr>
          <p:cNvSpPr txBox="1"/>
          <p:nvPr/>
        </p:nvSpPr>
        <p:spPr>
          <a:xfrm>
            <a:off x="2255520" y="4036914"/>
            <a:ext cx="2857500" cy="2585323"/>
          </a:xfrm>
          <a:prstGeom prst="rect">
            <a:avLst/>
          </a:prstGeom>
          <a:solidFill>
            <a:schemeClr val="bg1"/>
          </a:solidFill>
        </p:spPr>
        <p:txBody>
          <a:bodyPr wrap="square" rtlCol="0">
            <a:spAutoFit/>
          </a:bodyPr>
          <a:lstStyle/>
          <a:p>
            <a:r>
              <a:rPr lang="en-US" b="1" dirty="0"/>
              <a:t>We can select the range of some values (shown I pink color on the assumption axes)</a:t>
            </a:r>
          </a:p>
          <a:p>
            <a:endParaRPr lang="en-US" b="1" dirty="0"/>
          </a:p>
          <a:p>
            <a:r>
              <a:rPr lang="en-US" b="1" dirty="0"/>
              <a:t>The scenarios discarded given the selected values on the axes are shown with grey colors. </a:t>
            </a:r>
          </a:p>
        </p:txBody>
      </p:sp>
    </p:spTree>
    <p:extLst>
      <p:ext uri="{BB962C8B-B14F-4D97-AF65-F5344CB8AC3E}">
        <p14:creationId xmlns:p14="http://schemas.microsoft.com/office/powerpoint/2010/main" val="1497452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225718-A562-DF80-EC2E-FB2AB55E6C9A}"/>
              </a:ext>
            </a:extLst>
          </p:cNvPr>
          <p:cNvSpPr>
            <a:spLocks noGrp="1"/>
          </p:cNvSpPr>
          <p:nvPr>
            <p:ph type="sldNum" sz="quarter" idx="12"/>
          </p:nvPr>
        </p:nvSpPr>
        <p:spPr/>
        <p:txBody>
          <a:bodyPr/>
          <a:lstStyle/>
          <a:p>
            <a:fld id="{27CDDC79-9182-4F73-A31D-1D235784DB13}" type="slidenum">
              <a:rPr lang="en-US" smtClean="0"/>
              <a:t>82</a:t>
            </a:fld>
            <a:endParaRPr lang="en-US"/>
          </a:p>
        </p:txBody>
      </p:sp>
      <p:sp>
        <p:nvSpPr>
          <p:cNvPr id="5" name="TextBox 4">
            <a:extLst>
              <a:ext uri="{FF2B5EF4-FFF2-40B4-BE49-F238E27FC236}">
                <a16:creationId xmlns:a16="http://schemas.microsoft.com/office/drawing/2014/main" id="{44435A37-BC27-4809-BC44-34415F538368}"/>
              </a:ext>
            </a:extLst>
          </p:cNvPr>
          <p:cNvSpPr txBox="1"/>
          <p:nvPr/>
        </p:nvSpPr>
        <p:spPr>
          <a:xfrm>
            <a:off x="597705" y="348656"/>
            <a:ext cx="11387130" cy="400110"/>
          </a:xfrm>
          <a:prstGeom prst="rect">
            <a:avLst/>
          </a:prstGeom>
          <a:noFill/>
        </p:spPr>
        <p:txBody>
          <a:bodyPr wrap="square" rtlCol="0">
            <a:spAutoFit/>
          </a:bodyPr>
          <a:lstStyle/>
          <a:p>
            <a:r>
              <a:rPr lang="en-US" sz="2000" b="1" dirty="0"/>
              <a:t>Visualizing trade-offs among water users</a:t>
            </a:r>
          </a:p>
        </p:txBody>
      </p:sp>
      <p:sp>
        <p:nvSpPr>
          <p:cNvPr id="6" name="TextBox 5">
            <a:extLst>
              <a:ext uri="{FF2B5EF4-FFF2-40B4-BE49-F238E27FC236}">
                <a16:creationId xmlns:a16="http://schemas.microsoft.com/office/drawing/2014/main" id="{59A84200-9B93-DAFE-D0F7-AACEB584EEC4}"/>
              </a:ext>
            </a:extLst>
          </p:cNvPr>
          <p:cNvSpPr txBox="1"/>
          <p:nvPr/>
        </p:nvSpPr>
        <p:spPr>
          <a:xfrm>
            <a:off x="769620" y="822960"/>
            <a:ext cx="9563100" cy="369332"/>
          </a:xfrm>
          <a:prstGeom prst="rect">
            <a:avLst/>
          </a:prstGeom>
          <a:noFill/>
        </p:spPr>
        <p:txBody>
          <a:bodyPr wrap="square" rtlCol="0">
            <a:spAutoFit/>
          </a:bodyPr>
          <a:lstStyle/>
          <a:p>
            <a:r>
              <a:rPr lang="en-US" dirty="0"/>
              <a:t>Parallel coordinates plot: a useful tool for visualizing high-dimension dataset</a:t>
            </a:r>
          </a:p>
        </p:txBody>
      </p:sp>
      <p:pic>
        <p:nvPicPr>
          <p:cNvPr id="8" name="Picture 7">
            <a:extLst>
              <a:ext uri="{FF2B5EF4-FFF2-40B4-BE49-F238E27FC236}">
                <a16:creationId xmlns:a16="http://schemas.microsoft.com/office/drawing/2014/main" id="{05F7ACFB-1445-F883-42F2-C5ACA262A611}"/>
              </a:ext>
            </a:extLst>
          </p:cNvPr>
          <p:cNvPicPr>
            <a:picLocks noChangeAspect="1"/>
          </p:cNvPicPr>
          <p:nvPr/>
        </p:nvPicPr>
        <p:blipFill>
          <a:blip r:embed="rId2"/>
          <a:srcRect l="50000" t="4889" r="2750" b="4444"/>
          <a:stretch/>
        </p:blipFill>
        <p:spPr>
          <a:xfrm>
            <a:off x="769620" y="1192292"/>
            <a:ext cx="10518450" cy="5676624"/>
          </a:xfrm>
          <a:prstGeom prst="rect">
            <a:avLst/>
          </a:prstGeom>
        </p:spPr>
      </p:pic>
      <p:sp>
        <p:nvSpPr>
          <p:cNvPr id="10" name="TextBox 9">
            <a:extLst>
              <a:ext uri="{FF2B5EF4-FFF2-40B4-BE49-F238E27FC236}">
                <a16:creationId xmlns:a16="http://schemas.microsoft.com/office/drawing/2014/main" id="{C08F087B-DEAF-E1BB-7180-C70912EF93D7}"/>
              </a:ext>
            </a:extLst>
          </p:cNvPr>
          <p:cNvSpPr txBox="1"/>
          <p:nvPr/>
        </p:nvSpPr>
        <p:spPr>
          <a:xfrm>
            <a:off x="266700" y="3025140"/>
            <a:ext cx="7520940" cy="1754326"/>
          </a:xfrm>
          <a:prstGeom prst="rect">
            <a:avLst/>
          </a:prstGeom>
          <a:solidFill>
            <a:schemeClr val="bg1"/>
          </a:solidFill>
        </p:spPr>
        <p:txBody>
          <a:bodyPr wrap="square" rtlCol="0">
            <a:spAutoFit/>
          </a:bodyPr>
          <a:lstStyle/>
          <a:p>
            <a:r>
              <a:rPr lang="en-US" b="1" dirty="0"/>
              <a:t>A nice feature of parallel coordinates plot is that they are interactive.</a:t>
            </a:r>
          </a:p>
          <a:p>
            <a:r>
              <a:rPr lang="en-US" b="1" dirty="0"/>
              <a:t>The figure shows up on the user’s web browser, who can then select the basin for which results are shown and modify the range of the axis values to be highlighted.</a:t>
            </a:r>
          </a:p>
          <a:p>
            <a:endParaRPr lang="en-US" b="1" dirty="0"/>
          </a:p>
          <a:p>
            <a:r>
              <a:rPr lang="en-US" b="1" dirty="0"/>
              <a:t>See a demo during the presentation</a:t>
            </a:r>
          </a:p>
        </p:txBody>
      </p:sp>
    </p:spTree>
    <p:extLst>
      <p:ext uri="{BB962C8B-B14F-4D97-AF65-F5344CB8AC3E}">
        <p14:creationId xmlns:p14="http://schemas.microsoft.com/office/powerpoint/2010/main" val="189099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F3954A-BD9E-8F8E-4A7D-B6D426690269}"/>
              </a:ext>
            </a:extLst>
          </p:cNvPr>
          <p:cNvSpPr>
            <a:spLocks noGrp="1"/>
          </p:cNvSpPr>
          <p:nvPr>
            <p:ph type="sldNum" sz="quarter" idx="12"/>
          </p:nvPr>
        </p:nvSpPr>
        <p:spPr/>
        <p:txBody>
          <a:bodyPr/>
          <a:lstStyle/>
          <a:p>
            <a:fld id="{27CDDC79-9182-4F73-A31D-1D235784DB13}" type="slidenum">
              <a:rPr lang="en-US" smtClean="0"/>
              <a:t>9</a:t>
            </a:fld>
            <a:endParaRPr lang="en-US"/>
          </a:p>
        </p:txBody>
      </p:sp>
      <p:pic>
        <p:nvPicPr>
          <p:cNvPr id="6" name="Picture 5" descr="A graph with red and black dots&#10;&#10;AI-generated content may be incorrect.">
            <a:extLst>
              <a:ext uri="{FF2B5EF4-FFF2-40B4-BE49-F238E27FC236}">
                <a16:creationId xmlns:a16="http://schemas.microsoft.com/office/drawing/2014/main" id="{81C97548-8FF4-C35E-C999-BA397AE94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46" y="1841131"/>
            <a:ext cx="5591354" cy="4193515"/>
          </a:xfrm>
          <a:prstGeom prst="rect">
            <a:avLst/>
          </a:prstGeom>
        </p:spPr>
      </p:pic>
      <p:pic>
        <p:nvPicPr>
          <p:cNvPr id="8" name="Picture 7" descr="A diagram of a random number of samples&#10;&#10;AI-generated content may be incorrect.">
            <a:extLst>
              <a:ext uri="{FF2B5EF4-FFF2-40B4-BE49-F238E27FC236}">
                <a16:creationId xmlns:a16="http://schemas.microsoft.com/office/drawing/2014/main" id="{5443F600-4E2E-1F50-DBCC-88F68604B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1131"/>
            <a:ext cx="5694718" cy="4271038"/>
          </a:xfrm>
          <a:prstGeom prst="rect">
            <a:avLst/>
          </a:prstGeom>
        </p:spPr>
      </p:pic>
      <p:sp>
        <p:nvSpPr>
          <p:cNvPr id="9" name="TextBox 8">
            <a:extLst>
              <a:ext uri="{FF2B5EF4-FFF2-40B4-BE49-F238E27FC236}">
                <a16:creationId xmlns:a16="http://schemas.microsoft.com/office/drawing/2014/main" id="{0C7292C4-02D8-906D-469E-FDF78760E367}"/>
              </a:ext>
            </a:extLst>
          </p:cNvPr>
          <p:cNvSpPr txBox="1"/>
          <p:nvPr/>
        </p:nvSpPr>
        <p:spPr>
          <a:xfrm>
            <a:off x="730203" y="535710"/>
            <a:ext cx="109267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Random sampling from joint distributions </a:t>
            </a:r>
            <a:br>
              <a:rPr lang="en-US" dirty="0"/>
            </a:br>
            <a:r>
              <a:rPr lang="en-US" dirty="0"/>
              <a:t>	Gaussian copula (marginals: Beta distributions for T, and Gamma distribution for P) </a:t>
            </a:r>
          </a:p>
          <a:p>
            <a:pPr marL="285750" indent="-285750">
              <a:buFont typeface="Arial" panose="020B0604020202020204" pitchFamily="34" charset="0"/>
              <a:buChar char="•"/>
            </a:pPr>
            <a:r>
              <a:rPr lang="en-US" dirty="0"/>
              <a:t>Random samples (x1000) will be used for establishing the distributions of the performance metrics merging the stress test and the information from CMIP6</a:t>
            </a:r>
          </a:p>
        </p:txBody>
      </p:sp>
    </p:spTree>
    <p:extLst>
      <p:ext uri="{BB962C8B-B14F-4D97-AF65-F5344CB8AC3E}">
        <p14:creationId xmlns:p14="http://schemas.microsoft.com/office/powerpoint/2010/main" val="1001064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17706</TotalTime>
  <Words>3493</Words>
  <Application>Microsoft Office PowerPoint</Application>
  <PresentationFormat>Widescreen</PresentationFormat>
  <Paragraphs>553</Paragraphs>
  <Slides>82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Aptos</vt:lpstr>
      <vt:lpstr>Aptos Display</vt:lpstr>
      <vt:lpstr>Arial</vt:lpstr>
      <vt:lpstr>Cambria Math</vt:lpstr>
      <vt:lpstr>Office Theme</vt:lpstr>
      <vt:lpstr>Orinoquia River basin vulnerability assessment</vt:lpstr>
      <vt:lpstr>Objectives</vt:lpstr>
      <vt:lpstr>Schematic of the model chain used for the vulnerability assessment</vt:lpstr>
      <vt:lpstr>Orinoquia Water Futures’ model</vt:lpstr>
      <vt:lpstr>Climate Stress Test - Scenarios</vt:lpstr>
      <vt:lpstr>Policies</vt:lpstr>
      <vt:lpstr>Climate Stress Test - Range</vt:lpstr>
      <vt:lpstr>Climate projections CMIP6</vt:lpstr>
      <vt:lpstr>PowerPoint Presentation</vt:lpstr>
      <vt:lpstr>Water demand scenarios and assumptions</vt:lpstr>
      <vt:lpstr>Urban Demand Scenarios and assumptions</vt:lpstr>
      <vt:lpstr>Rural Demand Scenarios and assumptions</vt:lpstr>
      <vt:lpstr>Irrigation Demand Scenarios and assumptions</vt:lpstr>
      <vt:lpstr>Irrigation requirement: sensitivity to climate change</vt:lpstr>
      <vt:lpstr>Total irrigation demand across the Orinoquia River basin</vt:lpstr>
      <vt:lpstr>Livestock Demand Scenarios and assumptions</vt:lpstr>
      <vt:lpstr>Consumptive demand (Summary)</vt:lpstr>
      <vt:lpstr>River flow scenarios</vt:lpstr>
      <vt:lpstr>Streamflow spatial variability</vt:lpstr>
      <vt:lpstr>Streamflow: sensitivity to rainfall and temp changes</vt:lpstr>
      <vt:lpstr>Streamflow: sensitivity to rainfall and temp changes</vt:lpstr>
      <vt:lpstr>Streamflow: sensitivity to rainfall and temp changes</vt:lpstr>
      <vt:lpstr>Environmental flow constraints</vt:lpstr>
      <vt:lpstr>Preliminary results</vt:lpstr>
      <vt:lpstr>Time series: Effect of climate change</vt:lpstr>
      <vt:lpstr>PowerPoint Presentation</vt:lpstr>
      <vt:lpstr>PowerPoint Presentation</vt:lpstr>
      <vt:lpstr>Time series: Effect of demand change</vt:lpstr>
      <vt:lpstr>PowerPoint Presentation</vt:lpstr>
      <vt:lpstr>PowerPoint Presentation</vt:lpstr>
      <vt:lpstr>Time series: Effect of different “policies” (order to which the users are served)</vt:lpstr>
      <vt:lpstr>PowerPoint Presentation</vt:lpstr>
      <vt:lpstr>PowerPoint Presentation</vt:lpstr>
      <vt:lpstr>PowerPoint Presentation</vt:lpstr>
      <vt:lpstr>Variability in space – climate change and policies</vt:lpstr>
      <vt:lpstr>PowerPoint Presentation</vt:lpstr>
      <vt:lpstr>PowerPoint Presentation</vt:lpstr>
      <vt:lpstr>PowerPoint Presentation</vt:lpstr>
      <vt:lpstr>PowerPoint Presentation</vt:lpstr>
      <vt:lpstr>PowerPoint Presentation</vt:lpstr>
      <vt:lpstr>Climate response function to assess vulnerability</vt:lpstr>
      <vt:lpstr>PowerPoint Presentation</vt:lpstr>
      <vt:lpstr>Freshwater urban deliveries</vt:lpstr>
      <vt:lpstr>PowerPoint Presentation</vt:lpstr>
      <vt:lpstr>PowerPoint Presentation</vt:lpstr>
      <vt:lpstr>PowerPoint Presentation</vt:lpstr>
      <vt:lpstr>PowerPoint Presentation</vt:lpstr>
      <vt:lpstr>Irrigation water supply</vt:lpstr>
      <vt:lpstr>PowerPoint Presentation</vt:lpstr>
      <vt:lpstr>PowerPoint Presentation</vt:lpstr>
      <vt:lpstr>PowerPoint Presentation</vt:lpstr>
      <vt:lpstr>PowerPoint Presentation</vt:lpstr>
      <vt:lpstr>Livestock water deliveries</vt:lpstr>
      <vt:lpstr>PowerPoint Presentation</vt:lpstr>
      <vt:lpstr>PowerPoint Presentation</vt:lpstr>
      <vt:lpstr>PowerPoint Presentation</vt:lpstr>
      <vt:lpstr>PowerPoint Presentation</vt:lpstr>
      <vt:lpstr>Rural freshwater deliveries</vt:lpstr>
      <vt:lpstr>PowerPoint Presentation</vt:lpstr>
      <vt:lpstr>PowerPoint Presentation</vt:lpstr>
      <vt:lpstr>PowerPoint Presentation</vt:lpstr>
      <vt:lpstr>PowerPoint Presentation</vt:lpstr>
      <vt:lpstr>Minimum flow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Baptiste Francois</dc:creator>
  <cp:lastModifiedBy>Baptiste Francois</cp:lastModifiedBy>
  <cp:revision>48</cp:revision>
  <dcterms:created xsi:type="dcterms:W3CDTF">2025-02-18T15:15:50Z</dcterms:created>
  <dcterms:modified xsi:type="dcterms:W3CDTF">2025-03-21T22:55:08Z</dcterms:modified>
</cp:coreProperties>
</file>